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2"/>
  </p:notesMasterIdLst>
  <p:handoutMasterIdLst>
    <p:handoutMasterId r:id="rId33"/>
  </p:handoutMasterIdLst>
  <p:sldIdLst>
    <p:sldId id="400" r:id="rId2"/>
    <p:sldId id="416" r:id="rId3"/>
    <p:sldId id="420" r:id="rId4"/>
    <p:sldId id="506" r:id="rId5"/>
    <p:sldId id="524" r:id="rId6"/>
    <p:sldId id="531" r:id="rId7"/>
    <p:sldId id="532" r:id="rId8"/>
    <p:sldId id="533" r:id="rId9"/>
    <p:sldId id="558" r:id="rId10"/>
    <p:sldId id="535" r:id="rId11"/>
    <p:sldId id="564" r:id="rId12"/>
    <p:sldId id="563" r:id="rId13"/>
    <p:sldId id="536" r:id="rId14"/>
    <p:sldId id="538" r:id="rId15"/>
    <p:sldId id="539" r:id="rId16"/>
    <p:sldId id="540" r:id="rId17"/>
    <p:sldId id="541" r:id="rId18"/>
    <p:sldId id="543" r:id="rId19"/>
    <p:sldId id="545" r:id="rId20"/>
    <p:sldId id="547" r:id="rId21"/>
    <p:sldId id="549" r:id="rId22"/>
    <p:sldId id="551" r:id="rId23"/>
    <p:sldId id="552" r:id="rId24"/>
    <p:sldId id="553" r:id="rId25"/>
    <p:sldId id="568" r:id="rId26"/>
    <p:sldId id="567" r:id="rId27"/>
    <p:sldId id="555" r:id="rId28"/>
    <p:sldId id="556" r:id="rId29"/>
    <p:sldId id="557" r:id="rId30"/>
    <p:sldId id="562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ttomlb" initials="bb" lastIdx="6" clrIdx="0"/>
  <p:cmAuthor id="1" name="Quinn, Dana" initials="QD" lastIdx="2" clrIdx="1">
    <p:extLst>
      <p:ext uri="{19B8F6BF-5375-455C-9EA6-DF929625EA0E}">
        <p15:presenceInfo xmlns:p15="http://schemas.microsoft.com/office/powerpoint/2012/main" userId="Quinn, D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B327A"/>
    <a:srgbClr val="003399"/>
    <a:srgbClr val="9999FF"/>
    <a:srgbClr val="CC3399"/>
    <a:srgbClr val="339966"/>
    <a:srgbClr val="4A7EBB"/>
    <a:srgbClr val="F04134"/>
    <a:srgbClr val="CC00CC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9" autoAdjust="0"/>
    <p:restoredTop sz="77442" autoAdjust="0"/>
  </p:normalViewPr>
  <p:slideViewPr>
    <p:cSldViewPr>
      <p:cViewPr varScale="1">
        <p:scale>
          <a:sx n="85" d="100"/>
          <a:sy n="85" d="100"/>
        </p:scale>
        <p:origin x="19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8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4099"/>
    </p:cViewPr>
  </p:sorterViewPr>
  <p:notesViewPr>
    <p:cSldViewPr>
      <p:cViewPr>
        <p:scale>
          <a:sx n="100" d="100"/>
          <a:sy n="100" d="100"/>
        </p:scale>
        <p:origin x="1421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Organizational%20Development%20Plans\Mechanic%20Needs%20for%20Service%20Increase%20Forecasting%202017-10-2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Organizational%20Development%20Plans\Mechanic%20Needs%20for%20Service%20Increase%20Forecasting%202017-10-2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ublic%20Affairs%20Division\PlanPol\Annual%20Service%20Plans\Payroll%20Tax\TIP%20Advisory%20Committee\Advisory%20Committee%20Presentations\Funding%20Allocation%20Char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ublic%20Affairs%20Division\PlanPol\Annual%20Service%20Plans\Payroll%20Tax\TIP%20Advisory%20Committee\Advisory%20Committee%20Presentations\Funding%20Allocation%20Char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ublic%20Affairs%20Division\PlanPol\Annual%20Service%20Plans\Payroll%20Tax\TIP%20Advisory%20Committee\Advisory%20Committee%20Presentations\Funding%20Allocation%20Char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Organizational%20Development%20Plans\Mechanic%20Needs%20for%20Service%20Increase%20Forecasting%202017-10-2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Organizational%20Development%20Plans\Mechanic%20Needs%20for%20Service%20Increase%20Forecasting%202017-10-2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Organizational%20Development%20Plans\Mechanic%20Needs%20for%20Service%20Increase%20Forecasting%202017-10-2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Organizational%20Development%20Plans\Mechanic%20Needs%20for%20Service%20Increase%20Forecasting%202017-10-2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Organizational%20Development%20Plans\Mechanic%20Needs%20for%20Service%20Increase%20Forecasting%202017-10-2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Fleet%20Plans\Calcs%20from%20FY19%20CIP%204058%20Fixed%20Route%20Buses%20Replacement%20%20Expansion_w%20RLE%203-2021%20and%20State%20HB2017%20funds_10-12-17%20(00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Fleet%20Plans\Calcs%20from%20FY19%20CIP%204058%20Fixed%20Route%20Buses%20Replacement%20%20Expansion_w%20RLE%203-2021%20and%20State%20HB2017%20funds_10-12-17%20(00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tore\Tri-Met\Projects\New%20Rev%20Work%20Program\Fleet%20Plans\Calcs%20from%20FY19%20CIP%204058%20Fixed%20Route%20Buses%20Replacement%20%20Expansion_w%20RLE%203-2021%20and%20State%20HB2017%20funds_10-12-17%20(00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40634232315161E-2"/>
          <c:y val="0.108252450165903"/>
          <c:w val="0.93634600022823233"/>
          <c:h val="0.733926668073130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'If Not Approved'!$AB$11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chemeClr val="accent1">
                <a:lumMod val="50000"/>
                <a:alpha val="0"/>
              </a:schemeClr>
            </a:solidFill>
            <a:ln>
              <a:noFill/>
            </a:ln>
            <a:effectLst/>
          </c:spPr>
          <c:invertIfNegative val="0"/>
          <c:cat>
            <c:strRef>
              <c:f>'If Not Approved'!$Z$12:$Z$17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Approved'!$AB$12:$AB$17</c:f>
              <c:numCache>
                <c:formatCode>General</c:formatCode>
                <c:ptCount val="6"/>
                <c:pt idx="0">
                  <c:v>140</c:v>
                </c:pt>
                <c:pt idx="1">
                  <c:v>142</c:v>
                </c:pt>
                <c:pt idx="2">
                  <c:v>161</c:v>
                </c:pt>
                <c:pt idx="3">
                  <c:v>156</c:v>
                </c:pt>
                <c:pt idx="4">
                  <c:v>173</c:v>
                </c:pt>
                <c:pt idx="5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B-47A3-BA5A-70AD1A2EF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341771032"/>
        <c:axId val="341773000"/>
      </c:barChart>
      <c:catAx>
        <c:axId val="34177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773000"/>
        <c:crosses val="autoZero"/>
        <c:auto val="1"/>
        <c:lblAlgn val="ctr"/>
        <c:lblOffset val="100"/>
        <c:noMultiLvlLbl val="0"/>
      </c:catAx>
      <c:valAx>
        <c:axId val="341773000"/>
        <c:scaling>
          <c:orientation val="minMax"/>
          <c:max val="240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177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40634232315161E-2"/>
          <c:y val="0.108252450165903"/>
          <c:w val="0.93634600022823233"/>
          <c:h val="0.76311309303023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'If Not Approved'!$AL$43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'If Not Approved'!$AJ$44:$AJ$49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Approved'!$AL$44:$AL$49</c:f>
              <c:numCache>
                <c:formatCode>General</c:formatCode>
                <c:ptCount val="6"/>
                <c:pt idx="0">
                  <c:v>140</c:v>
                </c:pt>
                <c:pt idx="1">
                  <c:v>142</c:v>
                </c:pt>
                <c:pt idx="2">
                  <c:v>161</c:v>
                </c:pt>
                <c:pt idx="3">
                  <c:v>156</c:v>
                </c:pt>
                <c:pt idx="4">
                  <c:v>173</c:v>
                </c:pt>
                <c:pt idx="5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3-40D5-9DB1-168F9F72812E}"/>
            </c:ext>
          </c:extLst>
        </c:ser>
        <c:ser>
          <c:idx val="1"/>
          <c:order val="1"/>
          <c:tx>
            <c:strRef>
              <c:f>'If Not Approved'!$AM$43</c:f>
              <c:strCache>
                <c:ptCount val="1"/>
                <c:pt idx="0">
                  <c:v>Shortfall to Increment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cat>
            <c:strRef>
              <c:f>'If Not Approved'!$AJ$44:$AJ$49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Approved'!$AM$44:$AM$49</c:f>
              <c:numCache>
                <c:formatCode>General</c:formatCode>
                <c:ptCount val="6"/>
                <c:pt idx="0">
                  <c:v>22</c:v>
                </c:pt>
                <c:pt idx="1">
                  <c:v>25</c:v>
                </c:pt>
                <c:pt idx="2">
                  <c:v>16</c:v>
                </c:pt>
                <c:pt idx="3">
                  <c:v>30</c:v>
                </c:pt>
                <c:pt idx="4">
                  <c:v>24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13-40D5-9DB1-168F9F72812E}"/>
            </c:ext>
          </c:extLst>
        </c:ser>
        <c:ser>
          <c:idx val="2"/>
          <c:order val="2"/>
          <c:tx>
            <c:strRef>
              <c:f>'If Not Approved'!$AN$43</c:f>
              <c:strCache>
                <c:ptCount val="1"/>
                <c:pt idx="0">
                  <c:v>Shortfall to HB2017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'If Not Approved'!$AJ$44:$AJ$49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Approved'!$AN$44:$AN$49</c:f>
              <c:numCache>
                <c:formatCode>General</c:formatCode>
                <c:ptCount val="6"/>
                <c:pt idx="1">
                  <c:v>6</c:v>
                </c:pt>
                <c:pt idx="2">
                  <c:v>12</c:v>
                </c:pt>
                <c:pt idx="3">
                  <c:v>19</c:v>
                </c:pt>
                <c:pt idx="4">
                  <c:v>24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13-40D5-9DB1-168F9F728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336512"/>
        <c:axId val="209338480"/>
      </c:barChart>
      <c:catAx>
        <c:axId val="2093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38480"/>
        <c:crosses val="autoZero"/>
        <c:auto val="1"/>
        <c:lblAlgn val="ctr"/>
        <c:lblOffset val="100"/>
        <c:noMultiLvlLbl val="0"/>
      </c:catAx>
      <c:valAx>
        <c:axId val="209338480"/>
        <c:scaling>
          <c:orientation val="minMax"/>
          <c:max val="240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33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accent1">
              <a:alpha val="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0E-44AD-B238-EE9E86C4D5F2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0E-44AD-B238-EE9E86C4D5F2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0E-44AD-B238-EE9E86C4D5F2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0E-44AD-B238-EE9E86C4D5F2}"/>
              </c:ext>
            </c:extLst>
          </c:dPt>
          <c:cat>
            <c:strRef>
              <c:f>Sheet1!$C$34:$C$37</c:f>
              <c:strCache>
                <c:ptCount val="4"/>
                <c:pt idx="0">
                  <c:v>LIF</c:v>
                </c:pt>
                <c:pt idx="1">
                  <c:v>FY19 Service Proposal</c:v>
                </c:pt>
                <c:pt idx="2">
                  <c:v>Regional Coordination</c:v>
                </c:pt>
                <c:pt idx="3">
                  <c:v>Remaining HB2017</c:v>
                </c:pt>
              </c:strCache>
            </c:strRef>
          </c:cat>
          <c:val>
            <c:numRef>
              <c:f>Sheet1!$D$34:$D$37</c:f>
              <c:numCache>
                <c:formatCode>General</c:formatCode>
                <c:ptCount val="4"/>
                <c:pt idx="0">
                  <c:v>12</c:v>
                </c:pt>
                <c:pt idx="1">
                  <c:v>4</c:v>
                </c:pt>
                <c:pt idx="2">
                  <c:v>3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0E-44AD-B238-EE9E86C4D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D9-4C60-8360-C2AC21D42271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D9-4C60-8360-C2AC21D4227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D9-4C60-8360-C2AC21D42271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D9-4C60-8360-C2AC21D42271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D9-4C60-8360-C2AC21D42271}"/>
              </c:ext>
            </c:extLst>
          </c:dPt>
          <c:cat>
            <c:strRef>
              <c:f>Sheet1!$C$59:$C$63</c:f>
              <c:strCache>
                <c:ptCount val="5"/>
                <c:pt idx="0">
                  <c:v>LIF</c:v>
                </c:pt>
                <c:pt idx="1">
                  <c:v>FY19 Service Proposal</c:v>
                </c:pt>
                <c:pt idx="2">
                  <c:v>Regional Coordination</c:v>
                </c:pt>
                <c:pt idx="3">
                  <c:v>Remaining HB2017</c:v>
                </c:pt>
                <c:pt idx="4">
                  <c:v>Capital Purchases</c:v>
                </c:pt>
              </c:strCache>
            </c:strRef>
          </c:cat>
          <c:val>
            <c:numRef>
              <c:f>Sheet1!$D$59:$D$63</c:f>
              <c:numCache>
                <c:formatCode>General</c:formatCode>
                <c:ptCount val="5"/>
                <c:pt idx="0">
                  <c:v>12</c:v>
                </c:pt>
                <c:pt idx="1">
                  <c:v>4</c:v>
                </c:pt>
                <c:pt idx="2">
                  <c:v>3</c:v>
                </c:pt>
                <c:pt idx="3">
                  <c:v>19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D9-4C60-8360-C2AC21D42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40634232315161E-2"/>
          <c:y val="0.108252450165903"/>
          <c:w val="0.93634600022823233"/>
          <c:h val="0.733926668073130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'If Not Approved'!$AB$11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chemeClr val="accent1">
                <a:lumMod val="50000"/>
                <a:alpha val="0"/>
              </a:schemeClr>
            </a:solidFill>
            <a:ln>
              <a:noFill/>
            </a:ln>
            <a:effectLst/>
          </c:spPr>
          <c:invertIfNegative val="0"/>
          <c:cat>
            <c:strRef>
              <c:f>'If Not Approved'!$Z$12:$Z$17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Approved'!$AB$12:$AB$17</c:f>
              <c:numCache>
                <c:formatCode>General</c:formatCode>
                <c:ptCount val="6"/>
                <c:pt idx="0">
                  <c:v>140</c:v>
                </c:pt>
                <c:pt idx="1">
                  <c:v>142</c:v>
                </c:pt>
                <c:pt idx="2">
                  <c:v>161</c:v>
                </c:pt>
                <c:pt idx="3">
                  <c:v>156</c:v>
                </c:pt>
                <c:pt idx="4">
                  <c:v>173</c:v>
                </c:pt>
                <c:pt idx="5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B-47A3-BA5A-70AD1A2EF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341771032"/>
        <c:axId val="341773000"/>
      </c:barChart>
      <c:catAx>
        <c:axId val="34177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773000"/>
        <c:crosses val="autoZero"/>
        <c:auto val="1"/>
        <c:lblAlgn val="ctr"/>
        <c:lblOffset val="100"/>
        <c:noMultiLvlLbl val="0"/>
      </c:catAx>
      <c:valAx>
        <c:axId val="341773000"/>
        <c:scaling>
          <c:orientation val="minMax"/>
          <c:max val="240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177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40634232315161E-2"/>
          <c:y val="0.108252450165903"/>
          <c:w val="0.93634600022823233"/>
          <c:h val="0.733926668073130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'If Not Approved'!$AB$11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chemeClr val="accent1">
                <a:lumMod val="50000"/>
                <a:alpha val="0"/>
              </a:schemeClr>
            </a:solidFill>
            <a:ln>
              <a:noFill/>
            </a:ln>
            <a:effectLst/>
          </c:spPr>
          <c:invertIfNegative val="0"/>
          <c:cat>
            <c:strRef>
              <c:f>'If Not Approved'!$Z$12:$Z$17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Approved'!$AB$12:$AB$17</c:f>
              <c:numCache>
                <c:formatCode>General</c:formatCode>
                <c:ptCount val="6"/>
                <c:pt idx="0">
                  <c:v>140</c:v>
                </c:pt>
                <c:pt idx="1">
                  <c:v>142</c:v>
                </c:pt>
                <c:pt idx="2">
                  <c:v>161</c:v>
                </c:pt>
                <c:pt idx="3">
                  <c:v>156</c:v>
                </c:pt>
                <c:pt idx="4">
                  <c:v>173</c:v>
                </c:pt>
                <c:pt idx="5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B-47A3-BA5A-70AD1A2EF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341771032"/>
        <c:axId val="341773000"/>
      </c:barChart>
      <c:catAx>
        <c:axId val="34177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773000"/>
        <c:crosses val="autoZero"/>
        <c:auto val="1"/>
        <c:lblAlgn val="ctr"/>
        <c:lblOffset val="100"/>
        <c:noMultiLvlLbl val="0"/>
      </c:catAx>
      <c:valAx>
        <c:axId val="341773000"/>
        <c:scaling>
          <c:orientation val="minMax"/>
          <c:max val="240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177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Mechanics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940634232315161E-2"/>
          <c:y val="0.108252450165903"/>
          <c:w val="0.93634600022823233"/>
          <c:h val="0.733926668073130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'If Not Approved'!$AB$11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'If Not Approved'!$Z$12:$Z$17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Approved'!$AB$12:$AB$17</c:f>
              <c:numCache>
                <c:formatCode>General</c:formatCode>
                <c:ptCount val="6"/>
                <c:pt idx="0">
                  <c:v>140</c:v>
                </c:pt>
                <c:pt idx="1">
                  <c:v>142</c:v>
                </c:pt>
                <c:pt idx="2">
                  <c:v>161</c:v>
                </c:pt>
                <c:pt idx="3">
                  <c:v>156</c:v>
                </c:pt>
                <c:pt idx="4">
                  <c:v>173</c:v>
                </c:pt>
                <c:pt idx="5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B-47A3-BA5A-70AD1A2EF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341771032"/>
        <c:axId val="341773000"/>
      </c:barChart>
      <c:catAx>
        <c:axId val="34177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773000"/>
        <c:crosses val="autoZero"/>
        <c:auto val="1"/>
        <c:lblAlgn val="ctr"/>
        <c:lblOffset val="100"/>
        <c:noMultiLvlLbl val="0"/>
      </c:catAx>
      <c:valAx>
        <c:axId val="341773000"/>
        <c:scaling>
          <c:orientation val="minMax"/>
          <c:max val="240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177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Mechanics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940634232315161E-2"/>
          <c:y val="0.13452023262729762"/>
          <c:w val="0.93634600022823233"/>
          <c:h val="0.695984315628893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'If Not Approved'!$AC$43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'If Not Approved'!$AA$44:$AA$49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Approved'!$AC$44:$AC$49</c:f>
              <c:numCache>
                <c:formatCode>General</c:formatCode>
                <c:ptCount val="6"/>
                <c:pt idx="0">
                  <c:v>140</c:v>
                </c:pt>
                <c:pt idx="1">
                  <c:v>142</c:v>
                </c:pt>
                <c:pt idx="2">
                  <c:v>158</c:v>
                </c:pt>
                <c:pt idx="3">
                  <c:v>156</c:v>
                </c:pt>
                <c:pt idx="4">
                  <c:v>170</c:v>
                </c:pt>
                <c:pt idx="5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C-4A74-AC4D-35FA50733EDE}"/>
            </c:ext>
          </c:extLst>
        </c:ser>
        <c:ser>
          <c:idx val="1"/>
          <c:order val="1"/>
          <c:tx>
            <c:strRef>
              <c:f>'If Not Approved'!$AD$43</c:f>
              <c:strCache>
                <c:ptCount val="1"/>
                <c:pt idx="0">
                  <c:v>Shortfall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cat>
            <c:strRef>
              <c:f>'If Not Approved'!$AA$44:$AA$49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Approved'!$AD$44:$AD$49</c:f>
              <c:numCache>
                <c:formatCode>General</c:formatCode>
                <c:ptCount val="6"/>
                <c:pt idx="0">
                  <c:v>22</c:v>
                </c:pt>
                <c:pt idx="1">
                  <c:v>31</c:v>
                </c:pt>
                <c:pt idx="2">
                  <c:v>25</c:v>
                </c:pt>
                <c:pt idx="3">
                  <c:v>36</c:v>
                </c:pt>
                <c:pt idx="4">
                  <c:v>31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CC-4A74-AC4D-35FA50733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339441328"/>
        <c:axId val="339435096"/>
      </c:barChart>
      <c:catAx>
        <c:axId val="33944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35096"/>
        <c:crosses val="autoZero"/>
        <c:auto val="1"/>
        <c:lblAlgn val="ctr"/>
        <c:lblOffset val="100"/>
        <c:noMultiLvlLbl val="0"/>
      </c:catAx>
      <c:valAx>
        <c:axId val="339435096"/>
        <c:scaling>
          <c:orientation val="minMax"/>
          <c:max val="240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944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Mechanics Shortfall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940634232315161E-2"/>
          <c:y val="0.108252450165903"/>
          <c:w val="0.93634600022823233"/>
          <c:h val="0.76311309303023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'If Not Approved'!$AL$43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'If Not Approved'!$AJ$44:$AJ$49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Approved'!$AL$44:$AL$49</c:f>
              <c:numCache>
                <c:formatCode>General</c:formatCode>
                <c:ptCount val="6"/>
                <c:pt idx="0">
                  <c:v>140</c:v>
                </c:pt>
                <c:pt idx="1">
                  <c:v>142</c:v>
                </c:pt>
                <c:pt idx="2">
                  <c:v>161</c:v>
                </c:pt>
                <c:pt idx="3">
                  <c:v>156</c:v>
                </c:pt>
                <c:pt idx="4">
                  <c:v>173</c:v>
                </c:pt>
                <c:pt idx="5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3-40D5-9DB1-168F9F72812E}"/>
            </c:ext>
          </c:extLst>
        </c:ser>
        <c:ser>
          <c:idx val="1"/>
          <c:order val="1"/>
          <c:tx>
            <c:strRef>
              <c:f>'If Not Approved'!$AM$43</c:f>
              <c:strCache>
                <c:ptCount val="1"/>
                <c:pt idx="0">
                  <c:v>Shortfall to Increment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cat>
            <c:strRef>
              <c:f>'If Not Approved'!$AJ$44:$AJ$49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Approved'!$AM$44:$AM$49</c:f>
              <c:numCache>
                <c:formatCode>General</c:formatCode>
                <c:ptCount val="6"/>
                <c:pt idx="0">
                  <c:v>22</c:v>
                </c:pt>
                <c:pt idx="1">
                  <c:v>25</c:v>
                </c:pt>
                <c:pt idx="2">
                  <c:v>16</c:v>
                </c:pt>
                <c:pt idx="3">
                  <c:v>30</c:v>
                </c:pt>
                <c:pt idx="4">
                  <c:v>24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13-40D5-9DB1-168F9F72812E}"/>
            </c:ext>
          </c:extLst>
        </c:ser>
        <c:ser>
          <c:idx val="2"/>
          <c:order val="2"/>
          <c:tx>
            <c:strRef>
              <c:f>'If Not Approved'!$AN$43</c:f>
              <c:strCache>
                <c:ptCount val="1"/>
                <c:pt idx="0">
                  <c:v>Shortfall to HB2017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'If Not Approved'!$AJ$44:$AJ$49</c:f>
              <c:strCache>
                <c:ptCount val="6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</c:strCache>
            </c:strRef>
          </c:cat>
          <c:val>
            <c:numRef>
              <c:f>'If Not Approved'!$AN$44:$AN$49</c:f>
              <c:numCache>
                <c:formatCode>General</c:formatCode>
                <c:ptCount val="6"/>
                <c:pt idx="1">
                  <c:v>6</c:v>
                </c:pt>
                <c:pt idx="2">
                  <c:v>12</c:v>
                </c:pt>
                <c:pt idx="3">
                  <c:v>19</c:v>
                </c:pt>
                <c:pt idx="4">
                  <c:v>24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13-40D5-9DB1-168F9F728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336512"/>
        <c:axId val="209338480"/>
      </c:barChart>
      <c:catAx>
        <c:axId val="2093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38480"/>
        <c:crosses val="autoZero"/>
        <c:auto val="1"/>
        <c:lblAlgn val="ctr"/>
        <c:lblOffset val="100"/>
        <c:noMultiLvlLbl val="0"/>
      </c:catAx>
      <c:valAx>
        <c:axId val="209338480"/>
        <c:scaling>
          <c:orientation val="minMax"/>
          <c:max val="240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33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'Buses at Garage by Year'!$A$124:$C$124</c:f>
              <c:strCache>
                <c:ptCount val="3"/>
                <c:pt idx="0">
                  <c:v>Capacity for buses each period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'Buses at Garage by Year'!$D$122:$L$122</c:f>
              <c:numCache>
                <c:formatCode>yyyy</c:formatCode>
                <c:ptCount val="9"/>
                <c:pt idx="0">
                  <c:v>42979</c:v>
                </c:pt>
                <c:pt idx="1">
                  <c:v>43344</c:v>
                </c:pt>
                <c:pt idx="2">
                  <c:v>43709</c:v>
                </c:pt>
                <c:pt idx="3">
                  <c:v>44075</c:v>
                </c:pt>
                <c:pt idx="4">
                  <c:v>44440</c:v>
                </c:pt>
                <c:pt idx="5">
                  <c:v>44805</c:v>
                </c:pt>
                <c:pt idx="6">
                  <c:v>45170</c:v>
                </c:pt>
                <c:pt idx="7">
                  <c:v>45536</c:v>
                </c:pt>
                <c:pt idx="8">
                  <c:v>45901</c:v>
                </c:pt>
              </c:numCache>
            </c:numRef>
          </c:cat>
          <c:val>
            <c:numRef>
              <c:f>'Buses at Garage by Year'!$D$124:$L$124</c:f>
              <c:numCache>
                <c:formatCode>#,##0</c:formatCode>
                <c:ptCount val="9"/>
                <c:pt idx="0">
                  <c:v>713</c:v>
                </c:pt>
                <c:pt idx="1">
                  <c:v>733</c:v>
                </c:pt>
                <c:pt idx="2">
                  <c:v>728</c:v>
                </c:pt>
                <c:pt idx="3">
                  <c:v>728</c:v>
                </c:pt>
                <c:pt idx="4">
                  <c:v>712</c:v>
                </c:pt>
                <c:pt idx="5">
                  <c:v>712</c:v>
                </c:pt>
                <c:pt idx="6">
                  <c:v>712</c:v>
                </c:pt>
                <c:pt idx="7">
                  <c:v>876</c:v>
                </c:pt>
                <c:pt idx="8">
                  <c:v>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6-4AC4-BBE6-A1CEC1B558B8}"/>
            </c:ext>
          </c:extLst>
        </c:ser>
        <c:ser>
          <c:idx val="1"/>
          <c:order val="1"/>
          <c:tx>
            <c:strRef>
              <c:f>'Buses at Garage by Year'!$A$125:$C$125</c:f>
              <c:strCache>
                <c:ptCount val="3"/>
                <c:pt idx="0">
                  <c:v>Bus parking capacity shortfall before HB2017</c:v>
                </c:pt>
              </c:strCache>
            </c:strRef>
          </c:tx>
          <c:spPr>
            <a:solidFill>
              <a:srgbClr val="66FF66">
                <a:alpha val="0"/>
              </a:srgbClr>
            </a:solidFill>
            <a:ln>
              <a:noFill/>
            </a:ln>
            <a:effectLst/>
          </c:spPr>
          <c:invertIfNegative val="0"/>
          <c:cat>
            <c:numRef>
              <c:f>'Buses at Garage by Year'!$D$122:$L$122</c:f>
              <c:numCache>
                <c:formatCode>yyyy</c:formatCode>
                <c:ptCount val="9"/>
                <c:pt idx="0">
                  <c:v>42979</c:v>
                </c:pt>
                <c:pt idx="1">
                  <c:v>43344</c:v>
                </c:pt>
                <c:pt idx="2">
                  <c:v>43709</c:v>
                </c:pt>
                <c:pt idx="3">
                  <c:v>44075</c:v>
                </c:pt>
                <c:pt idx="4">
                  <c:v>44440</c:v>
                </c:pt>
                <c:pt idx="5">
                  <c:v>44805</c:v>
                </c:pt>
                <c:pt idx="6">
                  <c:v>45170</c:v>
                </c:pt>
                <c:pt idx="7">
                  <c:v>45536</c:v>
                </c:pt>
                <c:pt idx="8">
                  <c:v>45901</c:v>
                </c:pt>
              </c:numCache>
            </c:numRef>
          </c:cat>
          <c:val>
            <c:numRef>
              <c:f>'Buses at Garage by Year'!$D$125:$L$125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36</c:v>
                </c:pt>
                <c:pt idx="3">
                  <c:v>67</c:v>
                </c:pt>
                <c:pt idx="4">
                  <c:v>136</c:v>
                </c:pt>
                <c:pt idx="5">
                  <c:v>132</c:v>
                </c:pt>
                <c:pt idx="6">
                  <c:v>138</c:v>
                </c:pt>
                <c:pt idx="7">
                  <c:v>-59</c:v>
                </c:pt>
                <c:pt idx="8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06-4AC4-BBE6-A1CEC1B55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0321920"/>
        <c:axId val="230324544"/>
      </c:barChart>
      <c:dateAx>
        <c:axId val="230321920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4544"/>
        <c:crosses val="autoZero"/>
        <c:auto val="1"/>
        <c:lblOffset val="100"/>
        <c:baseTimeUnit val="years"/>
      </c:dateAx>
      <c:valAx>
        <c:axId val="230324544"/>
        <c:scaling>
          <c:orientation val="minMax"/>
          <c:max val="11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19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'Buses at Garage by Year'!$A$124:$C$124</c:f>
              <c:strCache>
                <c:ptCount val="3"/>
                <c:pt idx="0">
                  <c:v>Capacity for buses each period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'Buses at Garage by Year'!$D$122:$L$122</c:f>
              <c:numCache>
                <c:formatCode>yyyy</c:formatCode>
                <c:ptCount val="9"/>
                <c:pt idx="0">
                  <c:v>42979</c:v>
                </c:pt>
                <c:pt idx="1">
                  <c:v>43344</c:v>
                </c:pt>
                <c:pt idx="2">
                  <c:v>43709</c:v>
                </c:pt>
                <c:pt idx="3">
                  <c:v>44075</c:v>
                </c:pt>
                <c:pt idx="4">
                  <c:v>44440</c:v>
                </c:pt>
                <c:pt idx="5">
                  <c:v>44805</c:v>
                </c:pt>
                <c:pt idx="6">
                  <c:v>45170</c:v>
                </c:pt>
                <c:pt idx="7">
                  <c:v>45536</c:v>
                </c:pt>
                <c:pt idx="8">
                  <c:v>45901</c:v>
                </c:pt>
              </c:numCache>
            </c:numRef>
          </c:cat>
          <c:val>
            <c:numRef>
              <c:f>'Buses at Garage by Year'!$D$124:$L$124</c:f>
              <c:numCache>
                <c:formatCode>#,##0</c:formatCode>
                <c:ptCount val="9"/>
                <c:pt idx="0">
                  <c:v>713</c:v>
                </c:pt>
                <c:pt idx="1">
                  <c:v>733</c:v>
                </c:pt>
                <c:pt idx="2">
                  <c:v>728</c:v>
                </c:pt>
                <c:pt idx="3">
                  <c:v>728</c:v>
                </c:pt>
                <c:pt idx="4">
                  <c:v>712</c:v>
                </c:pt>
                <c:pt idx="5">
                  <c:v>712</c:v>
                </c:pt>
                <c:pt idx="6">
                  <c:v>712</c:v>
                </c:pt>
                <c:pt idx="7">
                  <c:v>876</c:v>
                </c:pt>
                <c:pt idx="8">
                  <c:v>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6-4AC4-BBE6-A1CEC1B558B8}"/>
            </c:ext>
          </c:extLst>
        </c:ser>
        <c:ser>
          <c:idx val="1"/>
          <c:order val="1"/>
          <c:tx>
            <c:strRef>
              <c:f>'Buses at Garage by Year'!$A$125:$C$125</c:f>
              <c:strCache>
                <c:ptCount val="3"/>
                <c:pt idx="0">
                  <c:v>Bus parking capacity shortfall before HB2017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cat>
            <c:numRef>
              <c:f>'Buses at Garage by Year'!$D$122:$L$122</c:f>
              <c:numCache>
                <c:formatCode>yyyy</c:formatCode>
                <c:ptCount val="9"/>
                <c:pt idx="0">
                  <c:v>42979</c:v>
                </c:pt>
                <c:pt idx="1">
                  <c:v>43344</c:v>
                </c:pt>
                <c:pt idx="2">
                  <c:v>43709</c:v>
                </c:pt>
                <c:pt idx="3">
                  <c:v>44075</c:v>
                </c:pt>
                <c:pt idx="4">
                  <c:v>44440</c:v>
                </c:pt>
                <c:pt idx="5">
                  <c:v>44805</c:v>
                </c:pt>
                <c:pt idx="6">
                  <c:v>45170</c:v>
                </c:pt>
                <c:pt idx="7">
                  <c:v>45536</c:v>
                </c:pt>
                <c:pt idx="8">
                  <c:v>45901</c:v>
                </c:pt>
              </c:numCache>
            </c:numRef>
          </c:cat>
          <c:val>
            <c:numRef>
              <c:f>'Buses at Garage by Year'!$D$125:$L$125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36</c:v>
                </c:pt>
                <c:pt idx="3">
                  <c:v>67</c:v>
                </c:pt>
                <c:pt idx="4">
                  <c:v>136</c:v>
                </c:pt>
                <c:pt idx="5">
                  <c:v>132</c:v>
                </c:pt>
                <c:pt idx="6">
                  <c:v>138</c:v>
                </c:pt>
                <c:pt idx="7">
                  <c:v>-59</c:v>
                </c:pt>
                <c:pt idx="8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06-4AC4-BBE6-A1CEC1B55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0321920"/>
        <c:axId val="230324544"/>
      </c:barChart>
      <c:dateAx>
        <c:axId val="230321920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4544"/>
        <c:crosses val="autoZero"/>
        <c:auto val="1"/>
        <c:lblOffset val="100"/>
        <c:baseTimeUnit val="years"/>
      </c:dateAx>
      <c:valAx>
        <c:axId val="230324544"/>
        <c:scaling>
          <c:orientation val="minMax"/>
          <c:max val="11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3219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'Buses at Garage by Year'!$A$124:$C$124</c:f>
              <c:strCache>
                <c:ptCount val="3"/>
                <c:pt idx="0">
                  <c:v>Capacity for buses each period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'Buses at Garage by Year'!$D$122:$L$122</c:f>
              <c:numCache>
                <c:formatCode>yyyy</c:formatCode>
                <c:ptCount val="9"/>
                <c:pt idx="0">
                  <c:v>42979</c:v>
                </c:pt>
                <c:pt idx="1">
                  <c:v>43344</c:v>
                </c:pt>
                <c:pt idx="2">
                  <c:v>43709</c:v>
                </c:pt>
                <c:pt idx="3">
                  <c:v>44075</c:v>
                </c:pt>
                <c:pt idx="4">
                  <c:v>44440</c:v>
                </c:pt>
                <c:pt idx="5">
                  <c:v>44805</c:v>
                </c:pt>
                <c:pt idx="6">
                  <c:v>45170</c:v>
                </c:pt>
                <c:pt idx="7">
                  <c:v>45536</c:v>
                </c:pt>
                <c:pt idx="8">
                  <c:v>45901</c:v>
                </c:pt>
              </c:numCache>
            </c:numRef>
          </c:cat>
          <c:val>
            <c:numRef>
              <c:f>'Buses at Garage by Year'!$D$124:$L$124</c:f>
              <c:numCache>
                <c:formatCode>#,##0</c:formatCode>
                <c:ptCount val="9"/>
                <c:pt idx="0">
                  <c:v>713</c:v>
                </c:pt>
                <c:pt idx="1">
                  <c:v>733</c:v>
                </c:pt>
                <c:pt idx="2">
                  <c:v>728</c:v>
                </c:pt>
                <c:pt idx="3">
                  <c:v>728</c:v>
                </c:pt>
                <c:pt idx="4">
                  <c:v>712</c:v>
                </c:pt>
                <c:pt idx="5">
                  <c:v>712</c:v>
                </c:pt>
                <c:pt idx="6">
                  <c:v>712</c:v>
                </c:pt>
                <c:pt idx="7">
                  <c:v>876</c:v>
                </c:pt>
                <c:pt idx="8">
                  <c:v>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F-48CD-A649-D9723EB46F8E}"/>
            </c:ext>
          </c:extLst>
        </c:ser>
        <c:ser>
          <c:idx val="1"/>
          <c:order val="1"/>
          <c:tx>
            <c:strRef>
              <c:f>'Buses at Garage by Year'!$A$125:$C$125</c:f>
              <c:strCache>
                <c:ptCount val="3"/>
                <c:pt idx="0">
                  <c:v>Bus parking capacity shortfall before HB2017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cat>
            <c:numRef>
              <c:f>'Buses at Garage by Year'!$D$122:$L$122</c:f>
              <c:numCache>
                <c:formatCode>yyyy</c:formatCode>
                <c:ptCount val="9"/>
                <c:pt idx="0">
                  <c:v>42979</c:v>
                </c:pt>
                <c:pt idx="1">
                  <c:v>43344</c:v>
                </c:pt>
                <c:pt idx="2">
                  <c:v>43709</c:v>
                </c:pt>
                <c:pt idx="3">
                  <c:v>44075</c:v>
                </c:pt>
                <c:pt idx="4">
                  <c:v>44440</c:v>
                </c:pt>
                <c:pt idx="5">
                  <c:v>44805</c:v>
                </c:pt>
                <c:pt idx="6">
                  <c:v>45170</c:v>
                </c:pt>
                <c:pt idx="7">
                  <c:v>45536</c:v>
                </c:pt>
                <c:pt idx="8">
                  <c:v>45901</c:v>
                </c:pt>
              </c:numCache>
            </c:numRef>
          </c:cat>
          <c:val>
            <c:numRef>
              <c:f>'Buses at Garage by Year'!$D$125:$L$125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36</c:v>
                </c:pt>
                <c:pt idx="3">
                  <c:v>67</c:v>
                </c:pt>
                <c:pt idx="4">
                  <c:v>136</c:v>
                </c:pt>
                <c:pt idx="5">
                  <c:v>132</c:v>
                </c:pt>
                <c:pt idx="6">
                  <c:v>138</c:v>
                </c:pt>
                <c:pt idx="7">
                  <c:v>-59</c:v>
                </c:pt>
                <c:pt idx="8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F-48CD-A649-D9723EB46F8E}"/>
            </c:ext>
          </c:extLst>
        </c:ser>
        <c:ser>
          <c:idx val="2"/>
          <c:order val="2"/>
          <c:tx>
            <c:strRef>
              <c:f>'Buses at Garage by Year'!$A$126:$C$126</c:f>
              <c:strCache>
                <c:ptCount val="3"/>
                <c:pt idx="0">
                  <c:v>Additional buses for HB2017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'Buses at Garage by Year'!$D$122:$L$122</c:f>
              <c:numCache>
                <c:formatCode>yyyy</c:formatCode>
                <c:ptCount val="9"/>
                <c:pt idx="0">
                  <c:v>42979</c:v>
                </c:pt>
                <c:pt idx="1">
                  <c:v>43344</c:v>
                </c:pt>
                <c:pt idx="2">
                  <c:v>43709</c:v>
                </c:pt>
                <c:pt idx="3">
                  <c:v>44075</c:v>
                </c:pt>
                <c:pt idx="4">
                  <c:v>44440</c:v>
                </c:pt>
                <c:pt idx="5">
                  <c:v>44805</c:v>
                </c:pt>
                <c:pt idx="6">
                  <c:v>45170</c:v>
                </c:pt>
                <c:pt idx="7">
                  <c:v>45536</c:v>
                </c:pt>
                <c:pt idx="8">
                  <c:v>45901</c:v>
                </c:pt>
              </c:numCache>
            </c:numRef>
          </c:cat>
          <c:val>
            <c:numRef>
              <c:f>'Buses at Garage by Year'!$D$126:$L$126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24</c:v>
                </c:pt>
                <c:pt idx="3">
                  <c:v>52</c:v>
                </c:pt>
                <c:pt idx="4">
                  <c:v>60</c:v>
                </c:pt>
                <c:pt idx="5">
                  <c:v>79</c:v>
                </c:pt>
                <c:pt idx="6">
                  <c:v>79</c:v>
                </c:pt>
                <c:pt idx="7">
                  <c:v>79</c:v>
                </c:pt>
                <c:pt idx="8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0F-48CD-A649-D9723EB46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032888"/>
        <c:axId val="220930496"/>
      </c:barChart>
      <c:dateAx>
        <c:axId val="226032888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930496"/>
        <c:crosses val="autoZero"/>
        <c:auto val="1"/>
        <c:lblOffset val="100"/>
        <c:baseTimeUnit val="years"/>
      </c:dateAx>
      <c:valAx>
        <c:axId val="220930496"/>
        <c:scaling>
          <c:orientation val="minMax"/>
          <c:max val="11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3288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r">
              <a:defRPr sz="1200"/>
            </a:lvl1pPr>
          </a:lstStyle>
          <a:p>
            <a:fld id="{4FA66118-16B5-4F24-ACDA-479DE7B6C4C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r">
              <a:defRPr sz="1200"/>
            </a:lvl1pPr>
          </a:lstStyle>
          <a:p>
            <a:fld id="{8260BB14-7DB1-4E8E-85C0-1B8D73F9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/>
          <a:lstStyle>
            <a:lvl1pPr algn="r">
              <a:defRPr sz="1200"/>
            </a:lvl1pPr>
          </a:lstStyle>
          <a:p>
            <a:fld id="{BC540151-7540-47B7-89B5-5E6A3952BC0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7" rIns="93137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3137" tIns="46567" rIns="93137" bIns="465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0"/>
            <a:ext cx="3037840" cy="464820"/>
          </a:xfrm>
          <a:prstGeom prst="rect">
            <a:avLst/>
          </a:prstGeom>
        </p:spPr>
        <p:txBody>
          <a:bodyPr vert="horz" lIns="93137" tIns="46567" rIns="93137" bIns="46567" rtlCol="0" anchor="b"/>
          <a:lstStyle>
            <a:lvl1pPr algn="r">
              <a:defRPr sz="1200"/>
            </a:lvl1pPr>
          </a:lstStyle>
          <a:p>
            <a:fld id="{17861C95-1ECC-413C-838C-F46B9A281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27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2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9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</a:t>
            </a:r>
            <a:r>
              <a:rPr lang="en-US" baseline="0" dirty="0" smtClean="0"/>
              <a:t> 25 – 30 mechanics to meet existing growth in buses and bus service</a:t>
            </a:r>
          </a:p>
          <a:p>
            <a:r>
              <a:rPr lang="en-US" dirty="0" smtClean="0"/>
              <a:t>Currently heavy overtime by mechanics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Constrained apprenticeship program</a:t>
            </a:r>
          </a:p>
          <a:p>
            <a:r>
              <a:rPr lang="en-US" dirty="0" smtClean="0"/>
              <a:t>Limited ability to hire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01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98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1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7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05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1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56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7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74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2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9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1C95-1ECC-413C-838C-F46B9A281B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52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05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to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BCA1-47FD-4FD1-8723-920D346B57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914400"/>
          </a:xfrm>
        </p:spPr>
        <p:txBody>
          <a:bodyPr/>
          <a:lstStyle>
            <a:lvl1pPr algn="ctr">
              <a:defRPr>
                <a:solidFill>
                  <a:srgbClr val="1B32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41910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9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70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>
            <a:lvl1pPr algn="l">
              <a:defRPr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2255838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06712"/>
            <a:ext cx="4040188" cy="3494088"/>
          </a:xfrm>
        </p:spPr>
        <p:txBody>
          <a:bodyPr/>
          <a:lstStyle>
            <a:lvl1pPr>
              <a:defRPr sz="200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55838"/>
            <a:ext cx="4041775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06712"/>
            <a:ext cx="4041775" cy="3494088"/>
          </a:xfrm>
        </p:spPr>
        <p:txBody>
          <a:bodyPr/>
          <a:lstStyle>
            <a:lvl1pPr>
              <a:defRPr sz="200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2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1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96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087"/>
            <a:ext cx="3008313" cy="935539"/>
          </a:xfrm>
        </p:spPr>
        <p:txBody>
          <a:bodyPr anchor="b"/>
          <a:lstStyle>
            <a:lvl1pPr algn="l">
              <a:defRPr sz="2000" b="1">
                <a:solidFill>
                  <a:srgbClr val="1B327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2088"/>
            <a:ext cx="5111750" cy="4938712"/>
          </a:xfrm>
        </p:spPr>
        <p:txBody>
          <a:bodyPr/>
          <a:lstStyle>
            <a:lvl1pPr>
              <a:defRPr sz="3200">
                <a:solidFill>
                  <a:srgbClr val="1B327A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24137"/>
            <a:ext cx="3008313" cy="377666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9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11565"/>
            <a:ext cx="7315200" cy="471844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527175"/>
            <a:ext cx="7315200" cy="3425825"/>
          </a:xfrm>
        </p:spPr>
        <p:txBody>
          <a:bodyPr/>
          <a:lstStyle>
            <a:lvl1pPr marL="0" indent="0">
              <a:buNone/>
              <a:defRPr sz="3200">
                <a:solidFill>
                  <a:srgbClr val="1B327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578303"/>
            <a:ext cx="7315200" cy="6700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40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5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B327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125000"/>
        <a:buChar char="•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EB43F"/>
        </a:buClr>
        <a:buChar char="»"/>
        <a:defRPr sz="24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8" y="2819400"/>
            <a:ext cx="91440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HB 2017 Transit Advisory Committee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March 23,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r>
              <a:rPr lang="en-US" dirty="0" smtClean="0"/>
              <a:t>High Percentage Poverty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2362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Consider other factors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Quantitative: 10 factor analysis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Minority population		Low income population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Limited English proficiency	Senior population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Youth population		People with disabilities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Limited vehicle access	Low &amp; medium wage jobs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Affordable housing units	Key retail/human/social services</a:t>
            </a:r>
          </a:p>
          <a:p>
            <a:pPr marL="800100" lvl="2" indent="0">
              <a:buNone/>
            </a:pPr>
            <a:endParaRPr lang="en-US" sz="20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Qualitative: Partner with Coalition of Communities of Color &amp; 			     Metro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76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r>
              <a:rPr lang="en-US" dirty="0" smtClean="0"/>
              <a:t>High Percentage Poverty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57400" y="2971800"/>
            <a:ext cx="5029200" cy="609600"/>
          </a:xfrm>
        </p:spPr>
        <p:txBody>
          <a:bodyPr/>
          <a:lstStyle/>
          <a:p>
            <a:pPr marL="0" indent="0"/>
            <a:r>
              <a:rPr lang="en-US" b="1" dirty="0" smtClean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37248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349"/>
            <a:ext cx="7772400" cy="914400"/>
          </a:xfrm>
        </p:spPr>
        <p:txBody>
          <a:bodyPr/>
          <a:lstStyle/>
          <a:p>
            <a:pPr algn="l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Big Opportunities – Big Questions:</a:t>
            </a:r>
            <a:endParaRPr lang="en-US" sz="24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9149"/>
            <a:ext cx="8305800" cy="459505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ix of service vs capital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Mix of service types</a:t>
            </a:r>
            <a:endParaRPr lang="en-US" sz="2000" dirty="0" smtClean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Mix of 40’ and 60’ buses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operations center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Available staff (mechanics)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Street treatments to move buses through traffic faster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869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9141"/>
            <a:ext cx="7772400" cy="914400"/>
          </a:xfrm>
        </p:spPr>
        <p:txBody>
          <a:bodyPr/>
          <a:lstStyle/>
          <a:p>
            <a:pPr algn="l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Constraints</a:t>
            </a:r>
            <a:endParaRPr lang="en-US" sz="2400" b="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2394941"/>
            <a:ext cx="8210550" cy="3432175"/>
          </a:xfrm>
        </p:spPr>
        <p:txBody>
          <a:bodyPr>
            <a:normAutofit/>
          </a:bodyPr>
          <a:lstStyle/>
          <a:p>
            <a:pPr marL="857250" lvl="1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 year lead time for bus orders</a:t>
            </a:r>
          </a:p>
          <a:p>
            <a:pPr marL="1257300" lvl="2" indent="-4572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Lead time on charging infrastructure for e-buses</a:t>
            </a:r>
          </a:p>
          <a:p>
            <a:pPr marL="857250" lvl="1" indent="-45720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~ 10-16 month lead time for outreach, planning, and implementation of service</a:t>
            </a:r>
          </a:p>
          <a:p>
            <a:pPr marL="857250" lvl="1" indent="-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Human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Resources – especially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mechanics</a:t>
            </a:r>
          </a:p>
          <a:p>
            <a:pPr marL="857250" lvl="1" indent="-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Buses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and Facility Capacity</a:t>
            </a:r>
          </a:p>
          <a:p>
            <a:pPr marL="857250" lvl="1" indent="-457200">
              <a:buClrTx/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839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86474" y="4445127"/>
            <a:ext cx="7336993" cy="1619826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4316" h="1082628">
                <a:moveTo>
                  <a:pt x="3052" y="536369"/>
                </a:moveTo>
                <a:lnTo>
                  <a:pt x="4283840" y="0"/>
                </a:lnTo>
                <a:cubicBezTo>
                  <a:pt x="4285876" y="415621"/>
                  <a:pt x="4280596" y="655432"/>
                  <a:pt x="4282632" y="1071053"/>
                </a:cubicBezTo>
                <a:lnTo>
                  <a:pt x="0" y="1082628"/>
                </a:lnTo>
                <a:cubicBezTo>
                  <a:pt x="1018" y="769382"/>
                  <a:pt x="2034" y="849615"/>
                  <a:pt x="3052" y="536369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3245"/>
            <a:ext cx="2781300" cy="755014"/>
          </a:xfrm>
        </p:spPr>
        <p:txBody>
          <a:bodyPr/>
          <a:lstStyle/>
          <a:p>
            <a:r>
              <a:rPr lang="en-US" sz="2400" b="0" dirty="0" smtClean="0"/>
              <a:t>Revenue Concepts</a:t>
            </a:r>
            <a:endParaRPr lang="en-US" sz="24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4126230" y="491489"/>
            <a:ext cx="326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890652"/>
              </p:ext>
            </p:extLst>
          </p:nvPr>
        </p:nvGraphicFramePr>
        <p:xfrm>
          <a:off x="424049" y="2506662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9124" y="2337385"/>
            <a:ext cx="42846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“Base” is the normal growth in the payroll tax.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8752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86474" y="4404141"/>
            <a:ext cx="7336993" cy="1619826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4316" h="1082628">
                <a:moveTo>
                  <a:pt x="3052" y="536369"/>
                </a:moveTo>
                <a:lnTo>
                  <a:pt x="4283840" y="0"/>
                </a:lnTo>
                <a:cubicBezTo>
                  <a:pt x="4285876" y="415621"/>
                  <a:pt x="4280596" y="655432"/>
                  <a:pt x="4282632" y="1071053"/>
                </a:cubicBezTo>
                <a:lnTo>
                  <a:pt x="0" y="1082628"/>
                </a:lnTo>
                <a:cubicBezTo>
                  <a:pt x="1018" y="769382"/>
                  <a:pt x="2034" y="849615"/>
                  <a:pt x="3052" y="536369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03437" y="3484780"/>
            <a:ext cx="7307312" cy="1721933"/>
          </a:xfrm>
          <a:custGeom>
            <a:avLst/>
            <a:gdLst>
              <a:gd name="connsiteX0" fmla="*/ 0 w 4328932"/>
              <a:gd name="connsiteY0" fmla="*/ 752354 h 1099595"/>
              <a:gd name="connsiteX1" fmla="*/ 11575 w 4328932"/>
              <a:gd name="connsiteY1" fmla="*/ 1099595 h 1099595"/>
              <a:gd name="connsiteX2" fmla="*/ 4317357 w 4328932"/>
              <a:gd name="connsiteY2" fmla="*/ 613458 h 1099595"/>
              <a:gd name="connsiteX3" fmla="*/ 4328932 w 4328932"/>
              <a:gd name="connsiteY3" fmla="*/ 0 h 1099595"/>
              <a:gd name="connsiteX4" fmla="*/ 2419109 w 4328932"/>
              <a:gd name="connsiteY4" fmla="*/ 243068 h 1099595"/>
              <a:gd name="connsiteX5" fmla="*/ 0 w 4328932"/>
              <a:gd name="connsiteY5" fmla="*/ 752354 h 1099595"/>
              <a:gd name="connsiteX0" fmla="*/ 0 w 4328932"/>
              <a:gd name="connsiteY0" fmla="*/ 937549 h 1284790"/>
              <a:gd name="connsiteX1" fmla="*/ 11575 w 4328932"/>
              <a:gd name="connsiteY1" fmla="*/ 1284790 h 1284790"/>
              <a:gd name="connsiteX2" fmla="*/ 4317357 w 4328932"/>
              <a:gd name="connsiteY2" fmla="*/ 798653 h 1284790"/>
              <a:gd name="connsiteX3" fmla="*/ 4328932 w 4328932"/>
              <a:gd name="connsiteY3" fmla="*/ 185195 h 1284790"/>
              <a:gd name="connsiteX4" fmla="*/ 2974694 w 4328932"/>
              <a:gd name="connsiteY4" fmla="*/ 0 h 1284790"/>
              <a:gd name="connsiteX5" fmla="*/ 0 w 4328932"/>
              <a:gd name="connsiteY5" fmla="*/ 937549 h 1284790"/>
              <a:gd name="connsiteX0" fmla="*/ 0 w 4317358"/>
              <a:gd name="connsiteY0" fmla="*/ 949124 h 1296365"/>
              <a:gd name="connsiteX1" fmla="*/ 11575 w 4317358"/>
              <a:gd name="connsiteY1" fmla="*/ 1296365 h 1296365"/>
              <a:gd name="connsiteX2" fmla="*/ 4317357 w 4317358"/>
              <a:gd name="connsiteY2" fmla="*/ 810228 h 1296365"/>
              <a:gd name="connsiteX3" fmla="*/ 4317358 w 4317358"/>
              <a:gd name="connsiteY3" fmla="*/ 0 h 1296365"/>
              <a:gd name="connsiteX4" fmla="*/ 2974694 w 4317358"/>
              <a:gd name="connsiteY4" fmla="*/ 11575 h 1296365"/>
              <a:gd name="connsiteX5" fmla="*/ 0 w 4317358"/>
              <a:gd name="connsiteY5" fmla="*/ 949124 h 1296365"/>
              <a:gd name="connsiteX0" fmla="*/ 0 w 4317358"/>
              <a:gd name="connsiteY0" fmla="*/ 1099594 h 1446835"/>
              <a:gd name="connsiteX1" fmla="*/ 11575 w 4317358"/>
              <a:gd name="connsiteY1" fmla="*/ 1446835 h 1446835"/>
              <a:gd name="connsiteX2" fmla="*/ 4317357 w 4317358"/>
              <a:gd name="connsiteY2" fmla="*/ 960698 h 1446835"/>
              <a:gd name="connsiteX3" fmla="*/ 4317358 w 4317358"/>
              <a:gd name="connsiteY3" fmla="*/ 150470 h 1446835"/>
              <a:gd name="connsiteX4" fmla="*/ 3761772 w 4317358"/>
              <a:gd name="connsiteY4" fmla="*/ 0 h 1446835"/>
              <a:gd name="connsiteX5" fmla="*/ 0 w 4317358"/>
              <a:gd name="connsiteY5" fmla="*/ 1099594 h 1446835"/>
              <a:gd name="connsiteX0" fmla="*/ 0 w 4317357"/>
              <a:gd name="connsiteY0" fmla="*/ 1111170 h 1458411"/>
              <a:gd name="connsiteX1" fmla="*/ 11575 w 4317357"/>
              <a:gd name="connsiteY1" fmla="*/ 1458411 h 1458411"/>
              <a:gd name="connsiteX2" fmla="*/ 4317357 w 4317357"/>
              <a:gd name="connsiteY2" fmla="*/ 972274 h 1458411"/>
              <a:gd name="connsiteX3" fmla="*/ 4305784 w 4317357"/>
              <a:gd name="connsiteY3" fmla="*/ 0 h 1458411"/>
              <a:gd name="connsiteX4" fmla="*/ 3761772 w 4317357"/>
              <a:gd name="connsiteY4" fmla="*/ 11576 h 1458411"/>
              <a:gd name="connsiteX5" fmla="*/ 0 w 4317357"/>
              <a:gd name="connsiteY5" fmla="*/ 1111170 h 1458411"/>
              <a:gd name="connsiteX0" fmla="*/ 0 w 4317359"/>
              <a:gd name="connsiteY0" fmla="*/ 1134320 h 1481561"/>
              <a:gd name="connsiteX1" fmla="*/ 11575 w 4317359"/>
              <a:gd name="connsiteY1" fmla="*/ 1481561 h 1481561"/>
              <a:gd name="connsiteX2" fmla="*/ 4317357 w 4317359"/>
              <a:gd name="connsiteY2" fmla="*/ 995424 h 1481561"/>
              <a:gd name="connsiteX3" fmla="*/ 4317359 w 4317359"/>
              <a:gd name="connsiteY3" fmla="*/ 0 h 1481561"/>
              <a:gd name="connsiteX4" fmla="*/ 3761772 w 4317359"/>
              <a:gd name="connsiteY4" fmla="*/ 34726 h 1481561"/>
              <a:gd name="connsiteX5" fmla="*/ 0 w 4317359"/>
              <a:gd name="connsiteY5" fmla="*/ 1134320 h 1481561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761772 w 4317357"/>
              <a:gd name="connsiteY4" fmla="*/ 69450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256446 w 4317357"/>
              <a:gd name="connsiteY4" fmla="*/ 93514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2702993 w 4317357"/>
              <a:gd name="connsiteY4" fmla="*/ 141640 h 1516285"/>
              <a:gd name="connsiteX5" fmla="*/ 0 w 4317357"/>
              <a:gd name="connsiteY5" fmla="*/ 1169044 h 1516285"/>
              <a:gd name="connsiteX0" fmla="*/ 0 w 4332348"/>
              <a:gd name="connsiteY0" fmla="*/ 1169044 h 1516285"/>
              <a:gd name="connsiteX1" fmla="*/ 11575 w 4332348"/>
              <a:gd name="connsiteY1" fmla="*/ 1516285 h 1516285"/>
              <a:gd name="connsiteX2" fmla="*/ 4317357 w 4332348"/>
              <a:gd name="connsiteY2" fmla="*/ 1030148 h 1516285"/>
              <a:gd name="connsiteX3" fmla="*/ 4332348 w 4332348"/>
              <a:gd name="connsiteY3" fmla="*/ 0 h 1516285"/>
              <a:gd name="connsiteX4" fmla="*/ 2702993 w 4332348"/>
              <a:gd name="connsiteY4" fmla="*/ 141640 h 1516285"/>
              <a:gd name="connsiteX5" fmla="*/ 0 w 4332348"/>
              <a:gd name="connsiteY5" fmla="*/ 1169044 h 1516285"/>
              <a:gd name="connsiteX0" fmla="*/ 3680 w 4320773"/>
              <a:gd name="connsiteY0" fmla="*/ 9019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3680 w 4320773"/>
              <a:gd name="connsiteY5" fmla="*/ 901919 h 1516285"/>
              <a:gd name="connsiteX0" fmla="*/ 11308 w 4320773"/>
              <a:gd name="connsiteY0" fmla="*/ 8383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11308 w 4320773"/>
              <a:gd name="connsiteY5" fmla="*/ 838319 h 1516285"/>
              <a:gd name="connsiteX0" fmla="*/ 157 w 4324878"/>
              <a:gd name="connsiteY0" fmla="*/ 838319 h 1516285"/>
              <a:gd name="connsiteX1" fmla="*/ 4105 w 4324878"/>
              <a:gd name="connsiteY1" fmla="*/ 1516285 h 1516285"/>
              <a:gd name="connsiteX2" fmla="*/ 4309887 w 4324878"/>
              <a:gd name="connsiteY2" fmla="*/ 1030148 h 1516285"/>
              <a:gd name="connsiteX3" fmla="*/ 4324878 w 4324878"/>
              <a:gd name="connsiteY3" fmla="*/ 0 h 1516285"/>
              <a:gd name="connsiteX4" fmla="*/ 2695523 w 4324878"/>
              <a:gd name="connsiteY4" fmla="*/ 141640 h 1516285"/>
              <a:gd name="connsiteX5" fmla="*/ 157 w 4324878"/>
              <a:gd name="connsiteY5" fmla="*/ 838319 h 1516285"/>
              <a:gd name="connsiteX0" fmla="*/ 157 w 4324878"/>
              <a:gd name="connsiteY0" fmla="*/ 838319 h 1400833"/>
              <a:gd name="connsiteX1" fmla="*/ 4105 w 4324878"/>
              <a:gd name="connsiteY1" fmla="*/ 1400833 h 1400833"/>
              <a:gd name="connsiteX2" fmla="*/ 4309887 w 4324878"/>
              <a:gd name="connsiteY2" fmla="*/ 1030148 h 1400833"/>
              <a:gd name="connsiteX3" fmla="*/ 4324878 w 4324878"/>
              <a:gd name="connsiteY3" fmla="*/ 0 h 1400833"/>
              <a:gd name="connsiteX4" fmla="*/ 2695523 w 4324878"/>
              <a:gd name="connsiteY4" fmla="*/ 141640 h 1400833"/>
              <a:gd name="connsiteX5" fmla="*/ 157 w 4324878"/>
              <a:gd name="connsiteY5" fmla="*/ 838319 h 1400833"/>
              <a:gd name="connsiteX0" fmla="*/ 3366 w 4320773"/>
              <a:gd name="connsiteY0" fmla="*/ 838319 h 1400833"/>
              <a:gd name="connsiteX1" fmla="*/ 0 w 4320773"/>
              <a:gd name="connsiteY1" fmla="*/ 1400833 h 1400833"/>
              <a:gd name="connsiteX2" fmla="*/ 4305782 w 4320773"/>
              <a:gd name="connsiteY2" fmla="*/ 1030148 h 1400833"/>
              <a:gd name="connsiteX3" fmla="*/ 4320773 w 4320773"/>
              <a:gd name="connsiteY3" fmla="*/ 0 h 1400833"/>
              <a:gd name="connsiteX4" fmla="*/ 2691418 w 4320773"/>
              <a:gd name="connsiteY4" fmla="*/ 141640 h 1400833"/>
              <a:gd name="connsiteX5" fmla="*/ 3366 w 4320773"/>
              <a:gd name="connsiteY5" fmla="*/ 838319 h 1400833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82806 w 4400213"/>
              <a:gd name="connsiteY0" fmla="*/ 838319 h 1369841"/>
              <a:gd name="connsiteX1" fmla="*/ 94069 w 4400213"/>
              <a:gd name="connsiteY1" fmla="*/ 1369346 h 1369841"/>
              <a:gd name="connsiteX2" fmla="*/ 4385222 w 4400213"/>
              <a:gd name="connsiteY2" fmla="*/ 1030148 h 1369841"/>
              <a:gd name="connsiteX3" fmla="*/ 4400213 w 4400213"/>
              <a:gd name="connsiteY3" fmla="*/ 0 h 1369841"/>
              <a:gd name="connsiteX4" fmla="*/ 2763544 w 4400213"/>
              <a:gd name="connsiteY4" fmla="*/ 78667 h 1369841"/>
              <a:gd name="connsiteX5" fmla="*/ 82806 w 4400213"/>
              <a:gd name="connsiteY5" fmla="*/ 838319 h 1369841"/>
              <a:gd name="connsiteX0" fmla="*/ 145 w 4317552"/>
              <a:gd name="connsiteY0" fmla="*/ 838319 h 1369346"/>
              <a:gd name="connsiteX1" fmla="*/ 11408 w 4317552"/>
              <a:gd name="connsiteY1" fmla="*/ 1369346 h 1369346"/>
              <a:gd name="connsiteX2" fmla="*/ 4302561 w 4317552"/>
              <a:gd name="connsiteY2" fmla="*/ 1030148 h 1369346"/>
              <a:gd name="connsiteX3" fmla="*/ 4317552 w 4317552"/>
              <a:gd name="connsiteY3" fmla="*/ 0 h 1369346"/>
              <a:gd name="connsiteX4" fmla="*/ 2680883 w 4317552"/>
              <a:gd name="connsiteY4" fmla="*/ 78667 h 1369346"/>
              <a:gd name="connsiteX5" fmla="*/ 145 w 4317552"/>
              <a:gd name="connsiteY5" fmla="*/ 838319 h 1369346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302561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280618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80883 w 4280981"/>
              <a:gd name="connsiteY4" fmla="*/ 89163 h 1379842"/>
              <a:gd name="connsiteX5" fmla="*/ 145 w 4280981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73569 w 4280981"/>
              <a:gd name="connsiteY4" fmla="*/ 173128 h 1379842"/>
              <a:gd name="connsiteX5" fmla="*/ 145 w 4280981"/>
              <a:gd name="connsiteY5" fmla="*/ 848815 h 1379842"/>
              <a:gd name="connsiteX0" fmla="*/ 5392 w 4271599"/>
              <a:gd name="connsiteY0" fmla="*/ 554937 h 1379842"/>
              <a:gd name="connsiteX1" fmla="*/ 2026 w 4271599"/>
              <a:gd name="connsiteY1" fmla="*/ 1379842 h 1379842"/>
              <a:gd name="connsiteX2" fmla="*/ 4271236 w 4271599"/>
              <a:gd name="connsiteY2" fmla="*/ 1040644 h 1379842"/>
              <a:gd name="connsiteX3" fmla="*/ 4271599 w 4271599"/>
              <a:gd name="connsiteY3" fmla="*/ 0 h 1379842"/>
              <a:gd name="connsiteX4" fmla="*/ 2664187 w 4271599"/>
              <a:gd name="connsiteY4" fmla="*/ 173128 h 1379842"/>
              <a:gd name="connsiteX5" fmla="*/ 5392 w 4271599"/>
              <a:gd name="connsiteY5" fmla="*/ 554937 h 1379842"/>
              <a:gd name="connsiteX0" fmla="*/ 5392 w 4271599"/>
              <a:gd name="connsiteY0" fmla="*/ 560234 h 1385139"/>
              <a:gd name="connsiteX1" fmla="*/ 2026 w 4271599"/>
              <a:gd name="connsiteY1" fmla="*/ 1385139 h 1385139"/>
              <a:gd name="connsiteX2" fmla="*/ 4271236 w 4271599"/>
              <a:gd name="connsiteY2" fmla="*/ 1045941 h 1385139"/>
              <a:gd name="connsiteX3" fmla="*/ 4271599 w 4271599"/>
              <a:gd name="connsiteY3" fmla="*/ 5297 h 1385139"/>
              <a:gd name="connsiteX4" fmla="*/ 2656873 w 4271599"/>
              <a:gd name="connsiteY4" fmla="*/ 0 h 1385139"/>
              <a:gd name="connsiteX5" fmla="*/ 5392 w 4271599"/>
              <a:gd name="connsiteY5" fmla="*/ 560234 h 1385139"/>
              <a:gd name="connsiteX0" fmla="*/ 5392 w 4271599"/>
              <a:gd name="connsiteY0" fmla="*/ 649398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649398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880302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722703 w 4271599"/>
              <a:gd name="connsiteY4" fmla="*/ 550971 h 1474303"/>
              <a:gd name="connsiteX5" fmla="*/ 5392 w 4271599"/>
              <a:gd name="connsiteY5" fmla="*/ 880302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25402 w 4274298"/>
              <a:gd name="connsiteY4" fmla="*/ 550971 h 1474303"/>
              <a:gd name="connsiteX5" fmla="*/ 777 w 4274298"/>
              <a:gd name="connsiteY5" fmla="*/ 890798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10773 w 4274298"/>
              <a:gd name="connsiteY4" fmla="*/ 508989 h 1474303"/>
              <a:gd name="connsiteX5" fmla="*/ 777 w 4274298"/>
              <a:gd name="connsiteY5" fmla="*/ 890798 h 1474303"/>
              <a:gd name="connsiteX0" fmla="*/ 777 w 4273935"/>
              <a:gd name="connsiteY0" fmla="*/ 449982 h 1033487"/>
              <a:gd name="connsiteX1" fmla="*/ 4725 w 4273935"/>
              <a:gd name="connsiteY1" fmla="*/ 1033487 h 1033487"/>
              <a:gd name="connsiteX2" fmla="*/ 4273935 w 4273935"/>
              <a:gd name="connsiteY2" fmla="*/ 694289 h 1033487"/>
              <a:gd name="connsiteX3" fmla="*/ 4266984 w 4273935"/>
              <a:gd name="connsiteY3" fmla="*/ 0 h 1033487"/>
              <a:gd name="connsiteX4" fmla="*/ 2710773 w 4273935"/>
              <a:gd name="connsiteY4" fmla="*/ 68173 h 1033487"/>
              <a:gd name="connsiteX5" fmla="*/ 777 w 4273935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11935 w 4278142"/>
              <a:gd name="connsiteY0" fmla="*/ 449982 h 928531"/>
              <a:gd name="connsiteX1" fmla="*/ 1254 w 4278142"/>
              <a:gd name="connsiteY1" fmla="*/ 928531 h 928531"/>
              <a:gd name="connsiteX2" fmla="*/ 4277779 w 4278142"/>
              <a:gd name="connsiteY2" fmla="*/ 851724 h 928531"/>
              <a:gd name="connsiteX3" fmla="*/ 4278142 w 4278142"/>
              <a:gd name="connsiteY3" fmla="*/ 0 h 928531"/>
              <a:gd name="connsiteX4" fmla="*/ 2721931 w 4278142"/>
              <a:gd name="connsiteY4" fmla="*/ 68173 h 928531"/>
              <a:gd name="connsiteX5" fmla="*/ 11935 w 4278142"/>
              <a:gd name="connsiteY5" fmla="*/ 449982 h 928531"/>
              <a:gd name="connsiteX0" fmla="*/ 778 w 4266985"/>
              <a:gd name="connsiteY0" fmla="*/ 449982 h 960018"/>
              <a:gd name="connsiteX1" fmla="*/ 4726 w 4266985"/>
              <a:gd name="connsiteY1" fmla="*/ 960018 h 960018"/>
              <a:gd name="connsiteX2" fmla="*/ 4266622 w 4266985"/>
              <a:gd name="connsiteY2" fmla="*/ 851724 h 960018"/>
              <a:gd name="connsiteX3" fmla="*/ 4266985 w 4266985"/>
              <a:gd name="connsiteY3" fmla="*/ 0 h 960018"/>
              <a:gd name="connsiteX4" fmla="*/ 2710774 w 4266985"/>
              <a:gd name="connsiteY4" fmla="*/ 68173 h 960018"/>
              <a:gd name="connsiteX5" fmla="*/ 778 w 4266985"/>
              <a:gd name="connsiteY5" fmla="*/ 449982 h 960018"/>
              <a:gd name="connsiteX0" fmla="*/ 778 w 4266985"/>
              <a:gd name="connsiteY0" fmla="*/ 449982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449982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47346 w 4266985"/>
              <a:gd name="connsiteY4" fmla="*/ 561467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985" h="1442816">
                <a:moveTo>
                  <a:pt x="778" y="1048232"/>
                </a:moveTo>
                <a:cubicBezTo>
                  <a:pt x="-449" y="1253021"/>
                  <a:pt x="-906" y="1177302"/>
                  <a:pt x="4726" y="1442816"/>
                </a:cubicBezTo>
                <a:lnTo>
                  <a:pt x="4266622" y="799246"/>
                </a:lnTo>
                <a:cubicBezTo>
                  <a:pt x="4266622" y="529170"/>
                  <a:pt x="4266985" y="270076"/>
                  <a:pt x="4266985" y="0"/>
                </a:cubicBezTo>
                <a:cubicBezTo>
                  <a:pt x="2844916" y="349411"/>
                  <a:pt x="1415533" y="730308"/>
                  <a:pt x="778" y="1048232"/>
                </a:cubicBezTo>
                <a:close/>
              </a:path>
            </a:pathLst>
          </a:custGeom>
          <a:solidFill>
            <a:srgbClr val="BF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Increment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602815"/>
              </p:ext>
            </p:extLst>
          </p:nvPr>
        </p:nvGraphicFramePr>
        <p:xfrm>
          <a:off x="628650" y="2354262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8650" y="2264538"/>
            <a:ext cx="423042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“Base” is the normal growth in the payroll tax.</a:t>
            </a:r>
          </a:p>
          <a:p>
            <a:endParaRPr lang="en-US" sz="1600" dirty="0"/>
          </a:p>
          <a:p>
            <a:r>
              <a:rPr lang="en-US" sz="1600" dirty="0" smtClean="0"/>
              <a:t>“Increment” is the phase in of the </a:t>
            </a:r>
            <a:r>
              <a:rPr lang="en-US" sz="1600" u="sng" dirty="0" smtClean="0"/>
              <a:t>employer </a:t>
            </a:r>
            <a:r>
              <a:rPr lang="en-US" sz="1600" dirty="0" smtClean="0"/>
              <a:t>payroll tax at 1/100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a percent per year.</a:t>
            </a:r>
            <a:endParaRPr lang="en-US" sz="16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2761" y="1632963"/>
            <a:ext cx="2781300" cy="755014"/>
          </a:xfrm>
        </p:spPr>
        <p:txBody>
          <a:bodyPr/>
          <a:lstStyle/>
          <a:p>
            <a:r>
              <a:rPr lang="en-US" sz="2400" b="0" dirty="0" smtClean="0"/>
              <a:t>Revenue Concepts</a:t>
            </a:r>
            <a:endParaRPr lang="en-US" sz="2400" b="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862092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193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86474" y="4556541"/>
            <a:ext cx="7336993" cy="1619826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4316" h="1082628">
                <a:moveTo>
                  <a:pt x="3052" y="536369"/>
                </a:moveTo>
                <a:lnTo>
                  <a:pt x="4283840" y="0"/>
                </a:lnTo>
                <a:cubicBezTo>
                  <a:pt x="4285876" y="415621"/>
                  <a:pt x="4280596" y="655432"/>
                  <a:pt x="4282632" y="1071053"/>
                </a:cubicBezTo>
                <a:lnTo>
                  <a:pt x="0" y="1082628"/>
                </a:lnTo>
                <a:cubicBezTo>
                  <a:pt x="1018" y="769382"/>
                  <a:pt x="2034" y="849615"/>
                  <a:pt x="3052" y="536369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03437" y="3637180"/>
            <a:ext cx="7307312" cy="1721933"/>
          </a:xfrm>
          <a:custGeom>
            <a:avLst/>
            <a:gdLst>
              <a:gd name="connsiteX0" fmla="*/ 0 w 4328932"/>
              <a:gd name="connsiteY0" fmla="*/ 752354 h 1099595"/>
              <a:gd name="connsiteX1" fmla="*/ 11575 w 4328932"/>
              <a:gd name="connsiteY1" fmla="*/ 1099595 h 1099595"/>
              <a:gd name="connsiteX2" fmla="*/ 4317357 w 4328932"/>
              <a:gd name="connsiteY2" fmla="*/ 613458 h 1099595"/>
              <a:gd name="connsiteX3" fmla="*/ 4328932 w 4328932"/>
              <a:gd name="connsiteY3" fmla="*/ 0 h 1099595"/>
              <a:gd name="connsiteX4" fmla="*/ 2419109 w 4328932"/>
              <a:gd name="connsiteY4" fmla="*/ 243068 h 1099595"/>
              <a:gd name="connsiteX5" fmla="*/ 0 w 4328932"/>
              <a:gd name="connsiteY5" fmla="*/ 752354 h 1099595"/>
              <a:gd name="connsiteX0" fmla="*/ 0 w 4328932"/>
              <a:gd name="connsiteY0" fmla="*/ 937549 h 1284790"/>
              <a:gd name="connsiteX1" fmla="*/ 11575 w 4328932"/>
              <a:gd name="connsiteY1" fmla="*/ 1284790 h 1284790"/>
              <a:gd name="connsiteX2" fmla="*/ 4317357 w 4328932"/>
              <a:gd name="connsiteY2" fmla="*/ 798653 h 1284790"/>
              <a:gd name="connsiteX3" fmla="*/ 4328932 w 4328932"/>
              <a:gd name="connsiteY3" fmla="*/ 185195 h 1284790"/>
              <a:gd name="connsiteX4" fmla="*/ 2974694 w 4328932"/>
              <a:gd name="connsiteY4" fmla="*/ 0 h 1284790"/>
              <a:gd name="connsiteX5" fmla="*/ 0 w 4328932"/>
              <a:gd name="connsiteY5" fmla="*/ 937549 h 1284790"/>
              <a:gd name="connsiteX0" fmla="*/ 0 w 4317358"/>
              <a:gd name="connsiteY0" fmla="*/ 949124 h 1296365"/>
              <a:gd name="connsiteX1" fmla="*/ 11575 w 4317358"/>
              <a:gd name="connsiteY1" fmla="*/ 1296365 h 1296365"/>
              <a:gd name="connsiteX2" fmla="*/ 4317357 w 4317358"/>
              <a:gd name="connsiteY2" fmla="*/ 810228 h 1296365"/>
              <a:gd name="connsiteX3" fmla="*/ 4317358 w 4317358"/>
              <a:gd name="connsiteY3" fmla="*/ 0 h 1296365"/>
              <a:gd name="connsiteX4" fmla="*/ 2974694 w 4317358"/>
              <a:gd name="connsiteY4" fmla="*/ 11575 h 1296365"/>
              <a:gd name="connsiteX5" fmla="*/ 0 w 4317358"/>
              <a:gd name="connsiteY5" fmla="*/ 949124 h 1296365"/>
              <a:gd name="connsiteX0" fmla="*/ 0 w 4317358"/>
              <a:gd name="connsiteY0" fmla="*/ 1099594 h 1446835"/>
              <a:gd name="connsiteX1" fmla="*/ 11575 w 4317358"/>
              <a:gd name="connsiteY1" fmla="*/ 1446835 h 1446835"/>
              <a:gd name="connsiteX2" fmla="*/ 4317357 w 4317358"/>
              <a:gd name="connsiteY2" fmla="*/ 960698 h 1446835"/>
              <a:gd name="connsiteX3" fmla="*/ 4317358 w 4317358"/>
              <a:gd name="connsiteY3" fmla="*/ 150470 h 1446835"/>
              <a:gd name="connsiteX4" fmla="*/ 3761772 w 4317358"/>
              <a:gd name="connsiteY4" fmla="*/ 0 h 1446835"/>
              <a:gd name="connsiteX5" fmla="*/ 0 w 4317358"/>
              <a:gd name="connsiteY5" fmla="*/ 1099594 h 1446835"/>
              <a:gd name="connsiteX0" fmla="*/ 0 w 4317357"/>
              <a:gd name="connsiteY0" fmla="*/ 1111170 h 1458411"/>
              <a:gd name="connsiteX1" fmla="*/ 11575 w 4317357"/>
              <a:gd name="connsiteY1" fmla="*/ 1458411 h 1458411"/>
              <a:gd name="connsiteX2" fmla="*/ 4317357 w 4317357"/>
              <a:gd name="connsiteY2" fmla="*/ 972274 h 1458411"/>
              <a:gd name="connsiteX3" fmla="*/ 4305784 w 4317357"/>
              <a:gd name="connsiteY3" fmla="*/ 0 h 1458411"/>
              <a:gd name="connsiteX4" fmla="*/ 3761772 w 4317357"/>
              <a:gd name="connsiteY4" fmla="*/ 11576 h 1458411"/>
              <a:gd name="connsiteX5" fmla="*/ 0 w 4317357"/>
              <a:gd name="connsiteY5" fmla="*/ 1111170 h 1458411"/>
              <a:gd name="connsiteX0" fmla="*/ 0 w 4317359"/>
              <a:gd name="connsiteY0" fmla="*/ 1134320 h 1481561"/>
              <a:gd name="connsiteX1" fmla="*/ 11575 w 4317359"/>
              <a:gd name="connsiteY1" fmla="*/ 1481561 h 1481561"/>
              <a:gd name="connsiteX2" fmla="*/ 4317357 w 4317359"/>
              <a:gd name="connsiteY2" fmla="*/ 995424 h 1481561"/>
              <a:gd name="connsiteX3" fmla="*/ 4317359 w 4317359"/>
              <a:gd name="connsiteY3" fmla="*/ 0 h 1481561"/>
              <a:gd name="connsiteX4" fmla="*/ 3761772 w 4317359"/>
              <a:gd name="connsiteY4" fmla="*/ 34726 h 1481561"/>
              <a:gd name="connsiteX5" fmla="*/ 0 w 4317359"/>
              <a:gd name="connsiteY5" fmla="*/ 1134320 h 1481561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761772 w 4317357"/>
              <a:gd name="connsiteY4" fmla="*/ 69450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256446 w 4317357"/>
              <a:gd name="connsiteY4" fmla="*/ 93514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2702993 w 4317357"/>
              <a:gd name="connsiteY4" fmla="*/ 141640 h 1516285"/>
              <a:gd name="connsiteX5" fmla="*/ 0 w 4317357"/>
              <a:gd name="connsiteY5" fmla="*/ 1169044 h 1516285"/>
              <a:gd name="connsiteX0" fmla="*/ 0 w 4332348"/>
              <a:gd name="connsiteY0" fmla="*/ 1169044 h 1516285"/>
              <a:gd name="connsiteX1" fmla="*/ 11575 w 4332348"/>
              <a:gd name="connsiteY1" fmla="*/ 1516285 h 1516285"/>
              <a:gd name="connsiteX2" fmla="*/ 4317357 w 4332348"/>
              <a:gd name="connsiteY2" fmla="*/ 1030148 h 1516285"/>
              <a:gd name="connsiteX3" fmla="*/ 4332348 w 4332348"/>
              <a:gd name="connsiteY3" fmla="*/ 0 h 1516285"/>
              <a:gd name="connsiteX4" fmla="*/ 2702993 w 4332348"/>
              <a:gd name="connsiteY4" fmla="*/ 141640 h 1516285"/>
              <a:gd name="connsiteX5" fmla="*/ 0 w 4332348"/>
              <a:gd name="connsiteY5" fmla="*/ 1169044 h 1516285"/>
              <a:gd name="connsiteX0" fmla="*/ 3680 w 4320773"/>
              <a:gd name="connsiteY0" fmla="*/ 9019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3680 w 4320773"/>
              <a:gd name="connsiteY5" fmla="*/ 901919 h 1516285"/>
              <a:gd name="connsiteX0" fmla="*/ 11308 w 4320773"/>
              <a:gd name="connsiteY0" fmla="*/ 8383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11308 w 4320773"/>
              <a:gd name="connsiteY5" fmla="*/ 838319 h 1516285"/>
              <a:gd name="connsiteX0" fmla="*/ 157 w 4324878"/>
              <a:gd name="connsiteY0" fmla="*/ 838319 h 1516285"/>
              <a:gd name="connsiteX1" fmla="*/ 4105 w 4324878"/>
              <a:gd name="connsiteY1" fmla="*/ 1516285 h 1516285"/>
              <a:gd name="connsiteX2" fmla="*/ 4309887 w 4324878"/>
              <a:gd name="connsiteY2" fmla="*/ 1030148 h 1516285"/>
              <a:gd name="connsiteX3" fmla="*/ 4324878 w 4324878"/>
              <a:gd name="connsiteY3" fmla="*/ 0 h 1516285"/>
              <a:gd name="connsiteX4" fmla="*/ 2695523 w 4324878"/>
              <a:gd name="connsiteY4" fmla="*/ 141640 h 1516285"/>
              <a:gd name="connsiteX5" fmla="*/ 157 w 4324878"/>
              <a:gd name="connsiteY5" fmla="*/ 838319 h 1516285"/>
              <a:gd name="connsiteX0" fmla="*/ 157 w 4324878"/>
              <a:gd name="connsiteY0" fmla="*/ 838319 h 1400833"/>
              <a:gd name="connsiteX1" fmla="*/ 4105 w 4324878"/>
              <a:gd name="connsiteY1" fmla="*/ 1400833 h 1400833"/>
              <a:gd name="connsiteX2" fmla="*/ 4309887 w 4324878"/>
              <a:gd name="connsiteY2" fmla="*/ 1030148 h 1400833"/>
              <a:gd name="connsiteX3" fmla="*/ 4324878 w 4324878"/>
              <a:gd name="connsiteY3" fmla="*/ 0 h 1400833"/>
              <a:gd name="connsiteX4" fmla="*/ 2695523 w 4324878"/>
              <a:gd name="connsiteY4" fmla="*/ 141640 h 1400833"/>
              <a:gd name="connsiteX5" fmla="*/ 157 w 4324878"/>
              <a:gd name="connsiteY5" fmla="*/ 838319 h 1400833"/>
              <a:gd name="connsiteX0" fmla="*/ 3366 w 4320773"/>
              <a:gd name="connsiteY0" fmla="*/ 838319 h 1400833"/>
              <a:gd name="connsiteX1" fmla="*/ 0 w 4320773"/>
              <a:gd name="connsiteY1" fmla="*/ 1400833 h 1400833"/>
              <a:gd name="connsiteX2" fmla="*/ 4305782 w 4320773"/>
              <a:gd name="connsiteY2" fmla="*/ 1030148 h 1400833"/>
              <a:gd name="connsiteX3" fmla="*/ 4320773 w 4320773"/>
              <a:gd name="connsiteY3" fmla="*/ 0 h 1400833"/>
              <a:gd name="connsiteX4" fmla="*/ 2691418 w 4320773"/>
              <a:gd name="connsiteY4" fmla="*/ 141640 h 1400833"/>
              <a:gd name="connsiteX5" fmla="*/ 3366 w 4320773"/>
              <a:gd name="connsiteY5" fmla="*/ 838319 h 1400833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82806 w 4400213"/>
              <a:gd name="connsiteY0" fmla="*/ 838319 h 1369841"/>
              <a:gd name="connsiteX1" fmla="*/ 94069 w 4400213"/>
              <a:gd name="connsiteY1" fmla="*/ 1369346 h 1369841"/>
              <a:gd name="connsiteX2" fmla="*/ 4385222 w 4400213"/>
              <a:gd name="connsiteY2" fmla="*/ 1030148 h 1369841"/>
              <a:gd name="connsiteX3" fmla="*/ 4400213 w 4400213"/>
              <a:gd name="connsiteY3" fmla="*/ 0 h 1369841"/>
              <a:gd name="connsiteX4" fmla="*/ 2763544 w 4400213"/>
              <a:gd name="connsiteY4" fmla="*/ 78667 h 1369841"/>
              <a:gd name="connsiteX5" fmla="*/ 82806 w 4400213"/>
              <a:gd name="connsiteY5" fmla="*/ 838319 h 1369841"/>
              <a:gd name="connsiteX0" fmla="*/ 145 w 4317552"/>
              <a:gd name="connsiteY0" fmla="*/ 838319 h 1369346"/>
              <a:gd name="connsiteX1" fmla="*/ 11408 w 4317552"/>
              <a:gd name="connsiteY1" fmla="*/ 1369346 h 1369346"/>
              <a:gd name="connsiteX2" fmla="*/ 4302561 w 4317552"/>
              <a:gd name="connsiteY2" fmla="*/ 1030148 h 1369346"/>
              <a:gd name="connsiteX3" fmla="*/ 4317552 w 4317552"/>
              <a:gd name="connsiteY3" fmla="*/ 0 h 1369346"/>
              <a:gd name="connsiteX4" fmla="*/ 2680883 w 4317552"/>
              <a:gd name="connsiteY4" fmla="*/ 78667 h 1369346"/>
              <a:gd name="connsiteX5" fmla="*/ 145 w 4317552"/>
              <a:gd name="connsiteY5" fmla="*/ 838319 h 1369346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302561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280618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80883 w 4280981"/>
              <a:gd name="connsiteY4" fmla="*/ 89163 h 1379842"/>
              <a:gd name="connsiteX5" fmla="*/ 145 w 4280981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73569 w 4280981"/>
              <a:gd name="connsiteY4" fmla="*/ 173128 h 1379842"/>
              <a:gd name="connsiteX5" fmla="*/ 145 w 4280981"/>
              <a:gd name="connsiteY5" fmla="*/ 848815 h 1379842"/>
              <a:gd name="connsiteX0" fmla="*/ 5392 w 4271599"/>
              <a:gd name="connsiteY0" fmla="*/ 554937 h 1379842"/>
              <a:gd name="connsiteX1" fmla="*/ 2026 w 4271599"/>
              <a:gd name="connsiteY1" fmla="*/ 1379842 h 1379842"/>
              <a:gd name="connsiteX2" fmla="*/ 4271236 w 4271599"/>
              <a:gd name="connsiteY2" fmla="*/ 1040644 h 1379842"/>
              <a:gd name="connsiteX3" fmla="*/ 4271599 w 4271599"/>
              <a:gd name="connsiteY3" fmla="*/ 0 h 1379842"/>
              <a:gd name="connsiteX4" fmla="*/ 2664187 w 4271599"/>
              <a:gd name="connsiteY4" fmla="*/ 173128 h 1379842"/>
              <a:gd name="connsiteX5" fmla="*/ 5392 w 4271599"/>
              <a:gd name="connsiteY5" fmla="*/ 554937 h 1379842"/>
              <a:gd name="connsiteX0" fmla="*/ 5392 w 4271599"/>
              <a:gd name="connsiteY0" fmla="*/ 560234 h 1385139"/>
              <a:gd name="connsiteX1" fmla="*/ 2026 w 4271599"/>
              <a:gd name="connsiteY1" fmla="*/ 1385139 h 1385139"/>
              <a:gd name="connsiteX2" fmla="*/ 4271236 w 4271599"/>
              <a:gd name="connsiteY2" fmla="*/ 1045941 h 1385139"/>
              <a:gd name="connsiteX3" fmla="*/ 4271599 w 4271599"/>
              <a:gd name="connsiteY3" fmla="*/ 5297 h 1385139"/>
              <a:gd name="connsiteX4" fmla="*/ 2656873 w 4271599"/>
              <a:gd name="connsiteY4" fmla="*/ 0 h 1385139"/>
              <a:gd name="connsiteX5" fmla="*/ 5392 w 4271599"/>
              <a:gd name="connsiteY5" fmla="*/ 560234 h 1385139"/>
              <a:gd name="connsiteX0" fmla="*/ 5392 w 4271599"/>
              <a:gd name="connsiteY0" fmla="*/ 649398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649398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880302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722703 w 4271599"/>
              <a:gd name="connsiteY4" fmla="*/ 550971 h 1474303"/>
              <a:gd name="connsiteX5" fmla="*/ 5392 w 4271599"/>
              <a:gd name="connsiteY5" fmla="*/ 880302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25402 w 4274298"/>
              <a:gd name="connsiteY4" fmla="*/ 550971 h 1474303"/>
              <a:gd name="connsiteX5" fmla="*/ 777 w 4274298"/>
              <a:gd name="connsiteY5" fmla="*/ 890798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10773 w 4274298"/>
              <a:gd name="connsiteY4" fmla="*/ 508989 h 1474303"/>
              <a:gd name="connsiteX5" fmla="*/ 777 w 4274298"/>
              <a:gd name="connsiteY5" fmla="*/ 890798 h 1474303"/>
              <a:gd name="connsiteX0" fmla="*/ 777 w 4273935"/>
              <a:gd name="connsiteY0" fmla="*/ 449982 h 1033487"/>
              <a:gd name="connsiteX1" fmla="*/ 4725 w 4273935"/>
              <a:gd name="connsiteY1" fmla="*/ 1033487 h 1033487"/>
              <a:gd name="connsiteX2" fmla="*/ 4273935 w 4273935"/>
              <a:gd name="connsiteY2" fmla="*/ 694289 h 1033487"/>
              <a:gd name="connsiteX3" fmla="*/ 4266984 w 4273935"/>
              <a:gd name="connsiteY3" fmla="*/ 0 h 1033487"/>
              <a:gd name="connsiteX4" fmla="*/ 2710773 w 4273935"/>
              <a:gd name="connsiteY4" fmla="*/ 68173 h 1033487"/>
              <a:gd name="connsiteX5" fmla="*/ 777 w 4273935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11935 w 4278142"/>
              <a:gd name="connsiteY0" fmla="*/ 449982 h 928531"/>
              <a:gd name="connsiteX1" fmla="*/ 1254 w 4278142"/>
              <a:gd name="connsiteY1" fmla="*/ 928531 h 928531"/>
              <a:gd name="connsiteX2" fmla="*/ 4277779 w 4278142"/>
              <a:gd name="connsiteY2" fmla="*/ 851724 h 928531"/>
              <a:gd name="connsiteX3" fmla="*/ 4278142 w 4278142"/>
              <a:gd name="connsiteY3" fmla="*/ 0 h 928531"/>
              <a:gd name="connsiteX4" fmla="*/ 2721931 w 4278142"/>
              <a:gd name="connsiteY4" fmla="*/ 68173 h 928531"/>
              <a:gd name="connsiteX5" fmla="*/ 11935 w 4278142"/>
              <a:gd name="connsiteY5" fmla="*/ 449982 h 928531"/>
              <a:gd name="connsiteX0" fmla="*/ 778 w 4266985"/>
              <a:gd name="connsiteY0" fmla="*/ 449982 h 960018"/>
              <a:gd name="connsiteX1" fmla="*/ 4726 w 4266985"/>
              <a:gd name="connsiteY1" fmla="*/ 960018 h 960018"/>
              <a:gd name="connsiteX2" fmla="*/ 4266622 w 4266985"/>
              <a:gd name="connsiteY2" fmla="*/ 851724 h 960018"/>
              <a:gd name="connsiteX3" fmla="*/ 4266985 w 4266985"/>
              <a:gd name="connsiteY3" fmla="*/ 0 h 960018"/>
              <a:gd name="connsiteX4" fmla="*/ 2710774 w 4266985"/>
              <a:gd name="connsiteY4" fmla="*/ 68173 h 960018"/>
              <a:gd name="connsiteX5" fmla="*/ 778 w 4266985"/>
              <a:gd name="connsiteY5" fmla="*/ 449982 h 960018"/>
              <a:gd name="connsiteX0" fmla="*/ 778 w 4266985"/>
              <a:gd name="connsiteY0" fmla="*/ 449982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449982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47346 w 4266985"/>
              <a:gd name="connsiteY4" fmla="*/ 561467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985" h="1442816">
                <a:moveTo>
                  <a:pt x="778" y="1048232"/>
                </a:moveTo>
                <a:cubicBezTo>
                  <a:pt x="-449" y="1253021"/>
                  <a:pt x="-906" y="1177302"/>
                  <a:pt x="4726" y="1442816"/>
                </a:cubicBezTo>
                <a:lnTo>
                  <a:pt x="4266622" y="799246"/>
                </a:lnTo>
                <a:cubicBezTo>
                  <a:pt x="4266622" y="529170"/>
                  <a:pt x="4266985" y="270076"/>
                  <a:pt x="4266985" y="0"/>
                </a:cubicBezTo>
                <a:cubicBezTo>
                  <a:pt x="2844916" y="349411"/>
                  <a:pt x="1415533" y="730308"/>
                  <a:pt x="778" y="1048232"/>
                </a:cubicBezTo>
                <a:close/>
              </a:path>
            </a:pathLst>
          </a:custGeom>
          <a:solidFill>
            <a:srgbClr val="BF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Increment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163665"/>
              </p:ext>
            </p:extLst>
          </p:nvPr>
        </p:nvGraphicFramePr>
        <p:xfrm>
          <a:off x="628650" y="2506662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5927" y="2247342"/>
            <a:ext cx="423042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“Base” is the normal growth in the payroll tax.</a:t>
            </a:r>
          </a:p>
          <a:p>
            <a:endParaRPr lang="en-US" sz="1600" dirty="0"/>
          </a:p>
          <a:p>
            <a:r>
              <a:rPr lang="en-US" sz="1600" dirty="0" smtClean="0"/>
              <a:t>“Increment” is the phase in of the employer payroll tax at 1/100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a percent per year.</a:t>
            </a:r>
          </a:p>
          <a:p>
            <a:endParaRPr lang="en-US" sz="1600" dirty="0"/>
          </a:p>
          <a:p>
            <a:r>
              <a:rPr lang="en-US" sz="1600" dirty="0" smtClean="0"/>
              <a:t>HB 2017 is new state funding.</a:t>
            </a:r>
            <a:endParaRPr lang="en-US" sz="1600" dirty="0"/>
          </a:p>
        </p:txBody>
      </p:sp>
      <p:sp>
        <p:nvSpPr>
          <p:cNvPr id="11" name="Freeform 10"/>
          <p:cNvSpPr/>
          <p:nvPr/>
        </p:nvSpPr>
        <p:spPr>
          <a:xfrm>
            <a:off x="2372726" y="2625280"/>
            <a:ext cx="5958074" cy="2058595"/>
          </a:xfrm>
          <a:custGeom>
            <a:avLst/>
            <a:gdLst>
              <a:gd name="connsiteX0" fmla="*/ 0 w 3576578"/>
              <a:gd name="connsiteY0" fmla="*/ 1828800 h 1828800"/>
              <a:gd name="connsiteX1" fmla="*/ 1562583 w 3576578"/>
              <a:gd name="connsiteY1" fmla="*/ 462987 h 1828800"/>
              <a:gd name="connsiteX2" fmla="*/ 2997843 w 3576578"/>
              <a:gd name="connsiteY2" fmla="*/ 34724 h 1828800"/>
              <a:gd name="connsiteX3" fmla="*/ 3576578 w 3576578"/>
              <a:gd name="connsiteY3" fmla="*/ 0 h 1828800"/>
              <a:gd name="connsiteX4" fmla="*/ 3553428 w 3576578"/>
              <a:gd name="connsiteY4" fmla="*/ 937549 h 1828800"/>
              <a:gd name="connsiteX5" fmla="*/ 3020993 w 3576578"/>
              <a:gd name="connsiteY5" fmla="*/ 937549 h 1828800"/>
              <a:gd name="connsiteX6" fmla="*/ 0 w 3576578"/>
              <a:gd name="connsiteY6" fmla="*/ 1828800 h 1828800"/>
              <a:gd name="connsiteX0" fmla="*/ 0 w 4021747"/>
              <a:gd name="connsiteY0" fmla="*/ 1961147 h 1961147"/>
              <a:gd name="connsiteX1" fmla="*/ 2007752 w 4021747"/>
              <a:gd name="connsiteY1" fmla="*/ 462987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2996930 w 4021747"/>
              <a:gd name="connsiteY5" fmla="*/ 973644 h 1961147"/>
              <a:gd name="connsiteX6" fmla="*/ 0 w 4021747"/>
              <a:gd name="connsiteY6" fmla="*/ 1961147 h 1961147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840520 w 3865337"/>
              <a:gd name="connsiteY5" fmla="*/ 973644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912879 w 3865337"/>
              <a:gd name="connsiteY1" fmla="*/ 69158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985653"/>
              <a:gd name="connsiteY0" fmla="*/ 1961148 h 1961148"/>
              <a:gd name="connsiteX1" fmla="*/ 1033195 w 3985653"/>
              <a:gd name="connsiteY1" fmla="*/ 691587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1961148 h 1961148"/>
              <a:gd name="connsiteX1" fmla="*/ 1954395 w 3985653"/>
              <a:gd name="connsiteY1" fmla="*/ 726864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2437139 h 2437139"/>
              <a:gd name="connsiteX1" fmla="*/ 1954395 w 3985653"/>
              <a:gd name="connsiteY1" fmla="*/ 1202855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712888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094190 w 3962503"/>
              <a:gd name="connsiteY5" fmla="*/ 1627104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120762 w 3962503"/>
              <a:gd name="connsiteY5" fmla="*/ 1803495 h 2437401"/>
              <a:gd name="connsiteX6" fmla="*/ 0 w 3962503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71455"/>
              <a:gd name="connsiteY0" fmla="*/ 2437401 h 2437401"/>
              <a:gd name="connsiteX1" fmla="*/ 1954395 w 3971455"/>
              <a:gd name="connsiteY1" fmla="*/ 938532 h 2437401"/>
              <a:gd name="connsiteX2" fmla="*/ 3881184 w 3971455"/>
              <a:gd name="connsiteY2" fmla="*/ 262 h 2437401"/>
              <a:gd name="connsiteX3" fmla="*/ 3950222 w 3971455"/>
              <a:gd name="connsiteY3" fmla="*/ 0 h 2437401"/>
              <a:gd name="connsiteX4" fmla="*/ 3971361 w 3971455"/>
              <a:gd name="connsiteY4" fmla="*/ 1572552 h 2437401"/>
              <a:gd name="connsiteX5" fmla="*/ 2120762 w 3971455"/>
              <a:gd name="connsiteY5" fmla="*/ 1803495 h 2437401"/>
              <a:gd name="connsiteX6" fmla="*/ 0 w 3971455"/>
              <a:gd name="connsiteY6" fmla="*/ 2437401 h 2437401"/>
              <a:gd name="connsiteX0" fmla="*/ 0 w 3980289"/>
              <a:gd name="connsiteY0" fmla="*/ 2437401 h 2437401"/>
              <a:gd name="connsiteX1" fmla="*/ 1954395 w 3980289"/>
              <a:gd name="connsiteY1" fmla="*/ 938532 h 2437401"/>
              <a:gd name="connsiteX2" fmla="*/ 3881184 w 3980289"/>
              <a:gd name="connsiteY2" fmla="*/ 262 h 2437401"/>
              <a:gd name="connsiteX3" fmla="*/ 3950222 w 3980289"/>
              <a:gd name="connsiteY3" fmla="*/ 0 h 2437401"/>
              <a:gd name="connsiteX4" fmla="*/ 3980219 w 3980289"/>
              <a:gd name="connsiteY4" fmla="*/ 1572552 h 2437401"/>
              <a:gd name="connsiteX5" fmla="*/ 2120762 w 3980289"/>
              <a:gd name="connsiteY5" fmla="*/ 1803495 h 2437401"/>
              <a:gd name="connsiteX6" fmla="*/ 0 w 3980289"/>
              <a:gd name="connsiteY6" fmla="*/ 2437401 h 2437401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572290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56967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2125440 w 3985653"/>
              <a:gd name="connsiteY1" fmla="*/ 342193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19762 h 2419762"/>
              <a:gd name="connsiteX1" fmla="*/ 2125440 w 3985653"/>
              <a:gd name="connsiteY1" fmla="*/ 324816 h 2419762"/>
              <a:gd name="connsiteX2" fmla="*/ 3985653 w 3985653"/>
              <a:gd name="connsiteY2" fmla="*/ 0 h 2419762"/>
              <a:gd name="connsiteX3" fmla="*/ 3980219 w 3985653"/>
              <a:gd name="connsiteY3" fmla="*/ 1585781 h 2419762"/>
              <a:gd name="connsiteX4" fmla="*/ 2120762 w 3985653"/>
              <a:gd name="connsiteY4" fmla="*/ 1785856 h 2419762"/>
              <a:gd name="connsiteX5" fmla="*/ 0 w 3985653"/>
              <a:gd name="connsiteY5" fmla="*/ 2419762 h 2419762"/>
              <a:gd name="connsiteX0" fmla="*/ 0 w 4719721"/>
              <a:gd name="connsiteY0" fmla="*/ 2618454 h 2618454"/>
              <a:gd name="connsiteX1" fmla="*/ 2859508 w 4719721"/>
              <a:gd name="connsiteY1" fmla="*/ 324816 h 2618454"/>
              <a:gd name="connsiteX2" fmla="*/ 4719721 w 4719721"/>
              <a:gd name="connsiteY2" fmla="*/ 0 h 2618454"/>
              <a:gd name="connsiteX3" fmla="*/ 4714287 w 4719721"/>
              <a:gd name="connsiteY3" fmla="*/ 1585781 h 2618454"/>
              <a:gd name="connsiteX4" fmla="*/ 2854830 w 4719721"/>
              <a:gd name="connsiteY4" fmla="*/ 1785856 h 2618454"/>
              <a:gd name="connsiteX5" fmla="*/ 0 w 4719721"/>
              <a:gd name="connsiteY5" fmla="*/ 2618454 h 2618454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714287 w 4719721"/>
              <a:gd name="connsiteY3" fmla="*/ 1585781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654668 w 4719721"/>
              <a:gd name="connsiteY3" fmla="*/ 1419568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1762111 h 2637286"/>
              <a:gd name="connsiteX5" fmla="*/ 0 w 4683949"/>
              <a:gd name="connsiteY5" fmla="*/ 2637286 h 2637286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2047049 h 2637286"/>
              <a:gd name="connsiteX5" fmla="*/ 0 w 4683949"/>
              <a:gd name="connsiteY5" fmla="*/ 2637286 h 2637286"/>
              <a:gd name="connsiteX0" fmla="*/ 0 w 4040063"/>
              <a:gd name="connsiteY0" fmla="*/ 2779755 h 2779755"/>
              <a:gd name="connsiteX1" fmla="*/ 2215622 w 4040063"/>
              <a:gd name="connsiteY1" fmla="*/ 301071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3777642 w 4040063"/>
              <a:gd name="connsiteY1" fmla="*/ 111112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795987 w 4040063"/>
              <a:gd name="connsiteY1" fmla="*/ 1073475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0063" h="2779755">
                <a:moveTo>
                  <a:pt x="0" y="2779755"/>
                </a:moveTo>
                <a:lnTo>
                  <a:pt x="795987" y="1073475"/>
                </a:lnTo>
                <a:lnTo>
                  <a:pt x="4040063" y="0"/>
                </a:lnTo>
                <a:cubicBezTo>
                  <a:pt x="4038252" y="524184"/>
                  <a:pt x="4012593" y="871639"/>
                  <a:pt x="4010782" y="1395823"/>
                </a:cubicBezTo>
                <a:lnTo>
                  <a:pt x="2210944" y="2047049"/>
                </a:lnTo>
                <a:lnTo>
                  <a:pt x="0" y="2779755"/>
                </a:lnTo>
                <a:close/>
              </a:path>
            </a:pathLst>
          </a:custGeom>
          <a:solidFill>
            <a:srgbClr val="F8C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HB 2017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1327" y="1588466"/>
            <a:ext cx="2781300" cy="755014"/>
          </a:xfrm>
        </p:spPr>
        <p:txBody>
          <a:bodyPr/>
          <a:lstStyle/>
          <a:p>
            <a:r>
              <a:rPr lang="en-US" sz="2400" b="0" dirty="0" smtClean="0"/>
              <a:t>Revenue Concepts</a:t>
            </a:r>
            <a:endParaRPr lang="en-US" sz="2400" b="0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116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86474" y="4556541"/>
            <a:ext cx="7336993" cy="1619826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4316" h="1082628">
                <a:moveTo>
                  <a:pt x="3052" y="536369"/>
                </a:moveTo>
                <a:lnTo>
                  <a:pt x="4283840" y="0"/>
                </a:lnTo>
                <a:cubicBezTo>
                  <a:pt x="4285876" y="415621"/>
                  <a:pt x="4280596" y="655432"/>
                  <a:pt x="4282632" y="1071053"/>
                </a:cubicBezTo>
                <a:lnTo>
                  <a:pt x="0" y="1082628"/>
                </a:lnTo>
                <a:cubicBezTo>
                  <a:pt x="1018" y="769382"/>
                  <a:pt x="2034" y="849615"/>
                  <a:pt x="3052" y="536369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974958"/>
            <a:ext cx="326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Rough illustration of number of mechanics needed to meet service demand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996300"/>
              </p:ext>
            </p:extLst>
          </p:nvPr>
        </p:nvGraphicFramePr>
        <p:xfrm>
          <a:off x="628650" y="2506662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812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986474" y="4472888"/>
            <a:ext cx="7334109" cy="1571844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  <a:gd name="connsiteX0" fmla="*/ 3052 w 4282632"/>
              <a:gd name="connsiteY0" fmla="*/ 481639 h 1027898"/>
              <a:gd name="connsiteX1" fmla="*/ 4259932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3052 w 4282632"/>
              <a:gd name="connsiteY0" fmla="*/ 481639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18991 w 4282632"/>
              <a:gd name="connsiteY0" fmla="*/ 463396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18991 w 4282632"/>
              <a:gd name="connsiteY4" fmla="*/ 463396 h 102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632" h="1027898">
                <a:moveTo>
                  <a:pt x="18991" y="463396"/>
                </a:moveTo>
                <a:cubicBezTo>
                  <a:pt x="1445920" y="284606"/>
                  <a:pt x="2848942" y="178790"/>
                  <a:pt x="4275871" y="0"/>
                </a:cubicBezTo>
                <a:cubicBezTo>
                  <a:pt x="4277907" y="415621"/>
                  <a:pt x="4280596" y="600702"/>
                  <a:pt x="4282632" y="1016323"/>
                </a:cubicBezTo>
                <a:lnTo>
                  <a:pt x="0" y="1027898"/>
                </a:lnTo>
                <a:cubicBezTo>
                  <a:pt x="1018" y="714652"/>
                  <a:pt x="17973" y="776642"/>
                  <a:pt x="18991" y="463396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017085" y="3635413"/>
            <a:ext cx="7307314" cy="1530865"/>
          </a:xfrm>
          <a:custGeom>
            <a:avLst/>
            <a:gdLst>
              <a:gd name="connsiteX0" fmla="*/ 0 w 4328932"/>
              <a:gd name="connsiteY0" fmla="*/ 752354 h 1099595"/>
              <a:gd name="connsiteX1" fmla="*/ 11575 w 4328932"/>
              <a:gd name="connsiteY1" fmla="*/ 1099595 h 1099595"/>
              <a:gd name="connsiteX2" fmla="*/ 4317357 w 4328932"/>
              <a:gd name="connsiteY2" fmla="*/ 613458 h 1099595"/>
              <a:gd name="connsiteX3" fmla="*/ 4328932 w 4328932"/>
              <a:gd name="connsiteY3" fmla="*/ 0 h 1099595"/>
              <a:gd name="connsiteX4" fmla="*/ 2419109 w 4328932"/>
              <a:gd name="connsiteY4" fmla="*/ 243068 h 1099595"/>
              <a:gd name="connsiteX5" fmla="*/ 0 w 4328932"/>
              <a:gd name="connsiteY5" fmla="*/ 752354 h 1099595"/>
              <a:gd name="connsiteX0" fmla="*/ 0 w 4328932"/>
              <a:gd name="connsiteY0" fmla="*/ 937549 h 1284790"/>
              <a:gd name="connsiteX1" fmla="*/ 11575 w 4328932"/>
              <a:gd name="connsiteY1" fmla="*/ 1284790 h 1284790"/>
              <a:gd name="connsiteX2" fmla="*/ 4317357 w 4328932"/>
              <a:gd name="connsiteY2" fmla="*/ 798653 h 1284790"/>
              <a:gd name="connsiteX3" fmla="*/ 4328932 w 4328932"/>
              <a:gd name="connsiteY3" fmla="*/ 185195 h 1284790"/>
              <a:gd name="connsiteX4" fmla="*/ 2974694 w 4328932"/>
              <a:gd name="connsiteY4" fmla="*/ 0 h 1284790"/>
              <a:gd name="connsiteX5" fmla="*/ 0 w 4328932"/>
              <a:gd name="connsiteY5" fmla="*/ 937549 h 1284790"/>
              <a:gd name="connsiteX0" fmla="*/ 0 w 4317358"/>
              <a:gd name="connsiteY0" fmla="*/ 949124 h 1296365"/>
              <a:gd name="connsiteX1" fmla="*/ 11575 w 4317358"/>
              <a:gd name="connsiteY1" fmla="*/ 1296365 h 1296365"/>
              <a:gd name="connsiteX2" fmla="*/ 4317357 w 4317358"/>
              <a:gd name="connsiteY2" fmla="*/ 810228 h 1296365"/>
              <a:gd name="connsiteX3" fmla="*/ 4317358 w 4317358"/>
              <a:gd name="connsiteY3" fmla="*/ 0 h 1296365"/>
              <a:gd name="connsiteX4" fmla="*/ 2974694 w 4317358"/>
              <a:gd name="connsiteY4" fmla="*/ 11575 h 1296365"/>
              <a:gd name="connsiteX5" fmla="*/ 0 w 4317358"/>
              <a:gd name="connsiteY5" fmla="*/ 949124 h 1296365"/>
              <a:gd name="connsiteX0" fmla="*/ 0 w 4317358"/>
              <a:gd name="connsiteY0" fmla="*/ 1099594 h 1446835"/>
              <a:gd name="connsiteX1" fmla="*/ 11575 w 4317358"/>
              <a:gd name="connsiteY1" fmla="*/ 1446835 h 1446835"/>
              <a:gd name="connsiteX2" fmla="*/ 4317357 w 4317358"/>
              <a:gd name="connsiteY2" fmla="*/ 960698 h 1446835"/>
              <a:gd name="connsiteX3" fmla="*/ 4317358 w 4317358"/>
              <a:gd name="connsiteY3" fmla="*/ 150470 h 1446835"/>
              <a:gd name="connsiteX4" fmla="*/ 3761772 w 4317358"/>
              <a:gd name="connsiteY4" fmla="*/ 0 h 1446835"/>
              <a:gd name="connsiteX5" fmla="*/ 0 w 4317358"/>
              <a:gd name="connsiteY5" fmla="*/ 1099594 h 1446835"/>
              <a:gd name="connsiteX0" fmla="*/ 0 w 4317357"/>
              <a:gd name="connsiteY0" fmla="*/ 1111170 h 1458411"/>
              <a:gd name="connsiteX1" fmla="*/ 11575 w 4317357"/>
              <a:gd name="connsiteY1" fmla="*/ 1458411 h 1458411"/>
              <a:gd name="connsiteX2" fmla="*/ 4317357 w 4317357"/>
              <a:gd name="connsiteY2" fmla="*/ 972274 h 1458411"/>
              <a:gd name="connsiteX3" fmla="*/ 4305784 w 4317357"/>
              <a:gd name="connsiteY3" fmla="*/ 0 h 1458411"/>
              <a:gd name="connsiteX4" fmla="*/ 3761772 w 4317357"/>
              <a:gd name="connsiteY4" fmla="*/ 11576 h 1458411"/>
              <a:gd name="connsiteX5" fmla="*/ 0 w 4317357"/>
              <a:gd name="connsiteY5" fmla="*/ 1111170 h 1458411"/>
              <a:gd name="connsiteX0" fmla="*/ 0 w 4317359"/>
              <a:gd name="connsiteY0" fmla="*/ 1134320 h 1481561"/>
              <a:gd name="connsiteX1" fmla="*/ 11575 w 4317359"/>
              <a:gd name="connsiteY1" fmla="*/ 1481561 h 1481561"/>
              <a:gd name="connsiteX2" fmla="*/ 4317357 w 4317359"/>
              <a:gd name="connsiteY2" fmla="*/ 995424 h 1481561"/>
              <a:gd name="connsiteX3" fmla="*/ 4317359 w 4317359"/>
              <a:gd name="connsiteY3" fmla="*/ 0 h 1481561"/>
              <a:gd name="connsiteX4" fmla="*/ 3761772 w 4317359"/>
              <a:gd name="connsiteY4" fmla="*/ 34726 h 1481561"/>
              <a:gd name="connsiteX5" fmla="*/ 0 w 4317359"/>
              <a:gd name="connsiteY5" fmla="*/ 1134320 h 1481561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761772 w 4317357"/>
              <a:gd name="connsiteY4" fmla="*/ 69450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256446 w 4317357"/>
              <a:gd name="connsiteY4" fmla="*/ 93514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2702993 w 4317357"/>
              <a:gd name="connsiteY4" fmla="*/ 141640 h 1516285"/>
              <a:gd name="connsiteX5" fmla="*/ 0 w 4317357"/>
              <a:gd name="connsiteY5" fmla="*/ 1169044 h 1516285"/>
              <a:gd name="connsiteX0" fmla="*/ 0 w 4332348"/>
              <a:gd name="connsiteY0" fmla="*/ 1169044 h 1516285"/>
              <a:gd name="connsiteX1" fmla="*/ 11575 w 4332348"/>
              <a:gd name="connsiteY1" fmla="*/ 1516285 h 1516285"/>
              <a:gd name="connsiteX2" fmla="*/ 4317357 w 4332348"/>
              <a:gd name="connsiteY2" fmla="*/ 1030148 h 1516285"/>
              <a:gd name="connsiteX3" fmla="*/ 4332348 w 4332348"/>
              <a:gd name="connsiteY3" fmla="*/ 0 h 1516285"/>
              <a:gd name="connsiteX4" fmla="*/ 2702993 w 4332348"/>
              <a:gd name="connsiteY4" fmla="*/ 141640 h 1516285"/>
              <a:gd name="connsiteX5" fmla="*/ 0 w 4332348"/>
              <a:gd name="connsiteY5" fmla="*/ 1169044 h 1516285"/>
              <a:gd name="connsiteX0" fmla="*/ 3680 w 4320773"/>
              <a:gd name="connsiteY0" fmla="*/ 9019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3680 w 4320773"/>
              <a:gd name="connsiteY5" fmla="*/ 901919 h 1516285"/>
              <a:gd name="connsiteX0" fmla="*/ 11308 w 4320773"/>
              <a:gd name="connsiteY0" fmla="*/ 8383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11308 w 4320773"/>
              <a:gd name="connsiteY5" fmla="*/ 838319 h 1516285"/>
              <a:gd name="connsiteX0" fmla="*/ 157 w 4324878"/>
              <a:gd name="connsiteY0" fmla="*/ 838319 h 1516285"/>
              <a:gd name="connsiteX1" fmla="*/ 4105 w 4324878"/>
              <a:gd name="connsiteY1" fmla="*/ 1516285 h 1516285"/>
              <a:gd name="connsiteX2" fmla="*/ 4309887 w 4324878"/>
              <a:gd name="connsiteY2" fmla="*/ 1030148 h 1516285"/>
              <a:gd name="connsiteX3" fmla="*/ 4324878 w 4324878"/>
              <a:gd name="connsiteY3" fmla="*/ 0 h 1516285"/>
              <a:gd name="connsiteX4" fmla="*/ 2695523 w 4324878"/>
              <a:gd name="connsiteY4" fmla="*/ 141640 h 1516285"/>
              <a:gd name="connsiteX5" fmla="*/ 157 w 4324878"/>
              <a:gd name="connsiteY5" fmla="*/ 838319 h 1516285"/>
              <a:gd name="connsiteX0" fmla="*/ 157 w 4324878"/>
              <a:gd name="connsiteY0" fmla="*/ 838319 h 1400833"/>
              <a:gd name="connsiteX1" fmla="*/ 4105 w 4324878"/>
              <a:gd name="connsiteY1" fmla="*/ 1400833 h 1400833"/>
              <a:gd name="connsiteX2" fmla="*/ 4309887 w 4324878"/>
              <a:gd name="connsiteY2" fmla="*/ 1030148 h 1400833"/>
              <a:gd name="connsiteX3" fmla="*/ 4324878 w 4324878"/>
              <a:gd name="connsiteY3" fmla="*/ 0 h 1400833"/>
              <a:gd name="connsiteX4" fmla="*/ 2695523 w 4324878"/>
              <a:gd name="connsiteY4" fmla="*/ 141640 h 1400833"/>
              <a:gd name="connsiteX5" fmla="*/ 157 w 4324878"/>
              <a:gd name="connsiteY5" fmla="*/ 838319 h 1400833"/>
              <a:gd name="connsiteX0" fmla="*/ 3366 w 4320773"/>
              <a:gd name="connsiteY0" fmla="*/ 838319 h 1400833"/>
              <a:gd name="connsiteX1" fmla="*/ 0 w 4320773"/>
              <a:gd name="connsiteY1" fmla="*/ 1400833 h 1400833"/>
              <a:gd name="connsiteX2" fmla="*/ 4305782 w 4320773"/>
              <a:gd name="connsiteY2" fmla="*/ 1030148 h 1400833"/>
              <a:gd name="connsiteX3" fmla="*/ 4320773 w 4320773"/>
              <a:gd name="connsiteY3" fmla="*/ 0 h 1400833"/>
              <a:gd name="connsiteX4" fmla="*/ 2691418 w 4320773"/>
              <a:gd name="connsiteY4" fmla="*/ 141640 h 1400833"/>
              <a:gd name="connsiteX5" fmla="*/ 3366 w 4320773"/>
              <a:gd name="connsiteY5" fmla="*/ 838319 h 1400833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82806 w 4400213"/>
              <a:gd name="connsiteY0" fmla="*/ 838319 h 1369841"/>
              <a:gd name="connsiteX1" fmla="*/ 94069 w 4400213"/>
              <a:gd name="connsiteY1" fmla="*/ 1369346 h 1369841"/>
              <a:gd name="connsiteX2" fmla="*/ 4385222 w 4400213"/>
              <a:gd name="connsiteY2" fmla="*/ 1030148 h 1369841"/>
              <a:gd name="connsiteX3" fmla="*/ 4400213 w 4400213"/>
              <a:gd name="connsiteY3" fmla="*/ 0 h 1369841"/>
              <a:gd name="connsiteX4" fmla="*/ 2763544 w 4400213"/>
              <a:gd name="connsiteY4" fmla="*/ 78667 h 1369841"/>
              <a:gd name="connsiteX5" fmla="*/ 82806 w 4400213"/>
              <a:gd name="connsiteY5" fmla="*/ 838319 h 1369841"/>
              <a:gd name="connsiteX0" fmla="*/ 145 w 4317552"/>
              <a:gd name="connsiteY0" fmla="*/ 838319 h 1369346"/>
              <a:gd name="connsiteX1" fmla="*/ 11408 w 4317552"/>
              <a:gd name="connsiteY1" fmla="*/ 1369346 h 1369346"/>
              <a:gd name="connsiteX2" fmla="*/ 4302561 w 4317552"/>
              <a:gd name="connsiteY2" fmla="*/ 1030148 h 1369346"/>
              <a:gd name="connsiteX3" fmla="*/ 4317552 w 4317552"/>
              <a:gd name="connsiteY3" fmla="*/ 0 h 1369346"/>
              <a:gd name="connsiteX4" fmla="*/ 2680883 w 4317552"/>
              <a:gd name="connsiteY4" fmla="*/ 78667 h 1369346"/>
              <a:gd name="connsiteX5" fmla="*/ 145 w 4317552"/>
              <a:gd name="connsiteY5" fmla="*/ 838319 h 1369346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302561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280618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80883 w 4280981"/>
              <a:gd name="connsiteY4" fmla="*/ 89163 h 1379842"/>
              <a:gd name="connsiteX5" fmla="*/ 145 w 4280981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73569 w 4280981"/>
              <a:gd name="connsiteY4" fmla="*/ 173128 h 1379842"/>
              <a:gd name="connsiteX5" fmla="*/ 145 w 4280981"/>
              <a:gd name="connsiteY5" fmla="*/ 848815 h 1379842"/>
              <a:gd name="connsiteX0" fmla="*/ 5392 w 4271599"/>
              <a:gd name="connsiteY0" fmla="*/ 554937 h 1379842"/>
              <a:gd name="connsiteX1" fmla="*/ 2026 w 4271599"/>
              <a:gd name="connsiteY1" fmla="*/ 1379842 h 1379842"/>
              <a:gd name="connsiteX2" fmla="*/ 4271236 w 4271599"/>
              <a:gd name="connsiteY2" fmla="*/ 1040644 h 1379842"/>
              <a:gd name="connsiteX3" fmla="*/ 4271599 w 4271599"/>
              <a:gd name="connsiteY3" fmla="*/ 0 h 1379842"/>
              <a:gd name="connsiteX4" fmla="*/ 2664187 w 4271599"/>
              <a:gd name="connsiteY4" fmla="*/ 173128 h 1379842"/>
              <a:gd name="connsiteX5" fmla="*/ 5392 w 4271599"/>
              <a:gd name="connsiteY5" fmla="*/ 554937 h 1379842"/>
              <a:gd name="connsiteX0" fmla="*/ 5392 w 4271599"/>
              <a:gd name="connsiteY0" fmla="*/ 560234 h 1385139"/>
              <a:gd name="connsiteX1" fmla="*/ 2026 w 4271599"/>
              <a:gd name="connsiteY1" fmla="*/ 1385139 h 1385139"/>
              <a:gd name="connsiteX2" fmla="*/ 4271236 w 4271599"/>
              <a:gd name="connsiteY2" fmla="*/ 1045941 h 1385139"/>
              <a:gd name="connsiteX3" fmla="*/ 4271599 w 4271599"/>
              <a:gd name="connsiteY3" fmla="*/ 5297 h 1385139"/>
              <a:gd name="connsiteX4" fmla="*/ 2656873 w 4271599"/>
              <a:gd name="connsiteY4" fmla="*/ 0 h 1385139"/>
              <a:gd name="connsiteX5" fmla="*/ 5392 w 4271599"/>
              <a:gd name="connsiteY5" fmla="*/ 560234 h 1385139"/>
              <a:gd name="connsiteX0" fmla="*/ 5392 w 4271599"/>
              <a:gd name="connsiteY0" fmla="*/ 649398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649398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880302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722703 w 4271599"/>
              <a:gd name="connsiteY4" fmla="*/ 550971 h 1474303"/>
              <a:gd name="connsiteX5" fmla="*/ 5392 w 4271599"/>
              <a:gd name="connsiteY5" fmla="*/ 880302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25402 w 4274298"/>
              <a:gd name="connsiteY4" fmla="*/ 550971 h 1474303"/>
              <a:gd name="connsiteX5" fmla="*/ 777 w 4274298"/>
              <a:gd name="connsiteY5" fmla="*/ 890798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10773 w 4274298"/>
              <a:gd name="connsiteY4" fmla="*/ 508989 h 1474303"/>
              <a:gd name="connsiteX5" fmla="*/ 777 w 4274298"/>
              <a:gd name="connsiteY5" fmla="*/ 890798 h 1474303"/>
              <a:gd name="connsiteX0" fmla="*/ 777 w 4273935"/>
              <a:gd name="connsiteY0" fmla="*/ 449982 h 1033487"/>
              <a:gd name="connsiteX1" fmla="*/ 4725 w 4273935"/>
              <a:gd name="connsiteY1" fmla="*/ 1033487 h 1033487"/>
              <a:gd name="connsiteX2" fmla="*/ 4273935 w 4273935"/>
              <a:gd name="connsiteY2" fmla="*/ 694289 h 1033487"/>
              <a:gd name="connsiteX3" fmla="*/ 4266984 w 4273935"/>
              <a:gd name="connsiteY3" fmla="*/ 0 h 1033487"/>
              <a:gd name="connsiteX4" fmla="*/ 2710773 w 4273935"/>
              <a:gd name="connsiteY4" fmla="*/ 68173 h 1033487"/>
              <a:gd name="connsiteX5" fmla="*/ 777 w 4273935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11935 w 4278142"/>
              <a:gd name="connsiteY0" fmla="*/ 449982 h 928531"/>
              <a:gd name="connsiteX1" fmla="*/ 1254 w 4278142"/>
              <a:gd name="connsiteY1" fmla="*/ 928531 h 928531"/>
              <a:gd name="connsiteX2" fmla="*/ 4277779 w 4278142"/>
              <a:gd name="connsiteY2" fmla="*/ 851724 h 928531"/>
              <a:gd name="connsiteX3" fmla="*/ 4278142 w 4278142"/>
              <a:gd name="connsiteY3" fmla="*/ 0 h 928531"/>
              <a:gd name="connsiteX4" fmla="*/ 2721931 w 4278142"/>
              <a:gd name="connsiteY4" fmla="*/ 68173 h 928531"/>
              <a:gd name="connsiteX5" fmla="*/ 11935 w 4278142"/>
              <a:gd name="connsiteY5" fmla="*/ 449982 h 928531"/>
              <a:gd name="connsiteX0" fmla="*/ 778 w 4266985"/>
              <a:gd name="connsiteY0" fmla="*/ 449982 h 960018"/>
              <a:gd name="connsiteX1" fmla="*/ 4726 w 4266985"/>
              <a:gd name="connsiteY1" fmla="*/ 960018 h 960018"/>
              <a:gd name="connsiteX2" fmla="*/ 4266622 w 4266985"/>
              <a:gd name="connsiteY2" fmla="*/ 851724 h 960018"/>
              <a:gd name="connsiteX3" fmla="*/ 4266985 w 4266985"/>
              <a:gd name="connsiteY3" fmla="*/ 0 h 960018"/>
              <a:gd name="connsiteX4" fmla="*/ 2710774 w 4266985"/>
              <a:gd name="connsiteY4" fmla="*/ 68173 h 960018"/>
              <a:gd name="connsiteX5" fmla="*/ 778 w 4266985"/>
              <a:gd name="connsiteY5" fmla="*/ 449982 h 960018"/>
              <a:gd name="connsiteX0" fmla="*/ 778 w 4266985"/>
              <a:gd name="connsiteY0" fmla="*/ 449982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449982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47346 w 4266985"/>
              <a:gd name="connsiteY4" fmla="*/ 561467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90530"/>
              <a:gd name="connsiteY0" fmla="*/ 1048232 h 1442816"/>
              <a:gd name="connsiteX1" fmla="*/ 4726 w 4290530"/>
              <a:gd name="connsiteY1" fmla="*/ 1442816 h 1442816"/>
              <a:gd name="connsiteX2" fmla="*/ 4290530 w 4290530"/>
              <a:gd name="connsiteY2" fmla="*/ 844988 h 1442816"/>
              <a:gd name="connsiteX3" fmla="*/ 4266985 w 4290530"/>
              <a:gd name="connsiteY3" fmla="*/ 0 h 1442816"/>
              <a:gd name="connsiteX4" fmla="*/ 778 w 4290530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844988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622"/>
              <a:gd name="connsiteY0" fmla="*/ 945312 h 1339896"/>
              <a:gd name="connsiteX1" fmla="*/ 4726 w 4266622"/>
              <a:gd name="connsiteY1" fmla="*/ 1339896 h 1339896"/>
              <a:gd name="connsiteX2" fmla="*/ 4266622 w 4266622"/>
              <a:gd name="connsiteY2" fmla="*/ 742068 h 1339896"/>
              <a:gd name="connsiteX3" fmla="*/ 4251047 w 4266622"/>
              <a:gd name="connsiteY3" fmla="*/ 0 h 1339896"/>
              <a:gd name="connsiteX4" fmla="*/ 778 w 4266622"/>
              <a:gd name="connsiteY4" fmla="*/ 945312 h 1339896"/>
              <a:gd name="connsiteX0" fmla="*/ 28588 w 4262555"/>
              <a:gd name="connsiteY0" fmla="*/ 991054 h 1339896"/>
              <a:gd name="connsiteX1" fmla="*/ 659 w 4262555"/>
              <a:gd name="connsiteY1" fmla="*/ 1339896 h 1339896"/>
              <a:gd name="connsiteX2" fmla="*/ 4262555 w 4262555"/>
              <a:gd name="connsiteY2" fmla="*/ 742068 h 1339896"/>
              <a:gd name="connsiteX3" fmla="*/ 4246980 w 4262555"/>
              <a:gd name="connsiteY3" fmla="*/ 0 h 1339896"/>
              <a:gd name="connsiteX4" fmla="*/ 28588 w 4262555"/>
              <a:gd name="connsiteY4" fmla="*/ 991054 h 1339896"/>
              <a:gd name="connsiteX0" fmla="*/ 5941 w 4263816"/>
              <a:gd name="connsiteY0" fmla="*/ 1013925 h 1339896"/>
              <a:gd name="connsiteX1" fmla="*/ 1920 w 4263816"/>
              <a:gd name="connsiteY1" fmla="*/ 1339896 h 1339896"/>
              <a:gd name="connsiteX2" fmla="*/ 4263816 w 4263816"/>
              <a:gd name="connsiteY2" fmla="*/ 742068 h 1339896"/>
              <a:gd name="connsiteX3" fmla="*/ 4248241 w 4263816"/>
              <a:gd name="connsiteY3" fmla="*/ 0 h 1339896"/>
              <a:gd name="connsiteX4" fmla="*/ 5941 w 4263816"/>
              <a:gd name="connsiteY4" fmla="*/ 1013925 h 1339896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42068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53504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991054 h 1294154"/>
              <a:gd name="connsiteX1" fmla="*/ 4727 w 4258653"/>
              <a:gd name="connsiteY1" fmla="*/ 1294154 h 1294154"/>
              <a:gd name="connsiteX2" fmla="*/ 4258653 w 4258653"/>
              <a:gd name="connsiteY2" fmla="*/ 730633 h 1294154"/>
              <a:gd name="connsiteX3" fmla="*/ 4251048 w 4258653"/>
              <a:gd name="connsiteY3" fmla="*/ 0 h 1294154"/>
              <a:gd name="connsiteX4" fmla="*/ 778 w 4258653"/>
              <a:gd name="connsiteY4" fmla="*/ 991054 h 1294154"/>
              <a:gd name="connsiteX0" fmla="*/ 778 w 4266987"/>
              <a:gd name="connsiteY0" fmla="*/ 979618 h 1282718"/>
              <a:gd name="connsiteX1" fmla="*/ 4727 w 4266987"/>
              <a:gd name="connsiteY1" fmla="*/ 1282718 h 1282718"/>
              <a:gd name="connsiteX2" fmla="*/ 4258653 w 4266987"/>
              <a:gd name="connsiteY2" fmla="*/ 719197 h 1282718"/>
              <a:gd name="connsiteX3" fmla="*/ 4266987 w 4266987"/>
              <a:gd name="connsiteY3" fmla="*/ 0 h 1282718"/>
              <a:gd name="connsiteX4" fmla="*/ 778 w 4266987"/>
              <a:gd name="connsiteY4" fmla="*/ 979618 h 128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987" h="1282718">
                <a:moveTo>
                  <a:pt x="778" y="979618"/>
                </a:moveTo>
                <a:cubicBezTo>
                  <a:pt x="-449" y="1184407"/>
                  <a:pt x="-905" y="1017204"/>
                  <a:pt x="4727" y="1282718"/>
                </a:cubicBezTo>
                <a:cubicBezTo>
                  <a:pt x="1425359" y="1068195"/>
                  <a:pt x="2838021" y="933720"/>
                  <a:pt x="4258653" y="719197"/>
                </a:cubicBezTo>
                <a:cubicBezTo>
                  <a:pt x="4258653" y="449121"/>
                  <a:pt x="4266987" y="270076"/>
                  <a:pt x="4266987" y="0"/>
                </a:cubicBezTo>
                <a:lnTo>
                  <a:pt x="778" y="979618"/>
                </a:lnTo>
                <a:close/>
              </a:path>
            </a:pathLst>
          </a:custGeom>
          <a:solidFill>
            <a:srgbClr val="BF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Increment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974509"/>
              </p:ext>
            </p:extLst>
          </p:nvPr>
        </p:nvGraphicFramePr>
        <p:xfrm>
          <a:off x="628650" y="2430462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444923"/>
            <a:ext cx="3268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Shortfall before HB2017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30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86474" y="4467937"/>
            <a:ext cx="7334109" cy="1537939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  <a:gd name="connsiteX0" fmla="*/ 3052 w 4282632"/>
              <a:gd name="connsiteY0" fmla="*/ 481639 h 1027898"/>
              <a:gd name="connsiteX1" fmla="*/ 4259932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3052 w 4282632"/>
              <a:gd name="connsiteY0" fmla="*/ 481639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18991 w 4282632"/>
              <a:gd name="connsiteY0" fmla="*/ 463396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18991 w 4282632"/>
              <a:gd name="connsiteY4" fmla="*/ 463396 h 102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632" h="1027898">
                <a:moveTo>
                  <a:pt x="18991" y="463396"/>
                </a:moveTo>
                <a:cubicBezTo>
                  <a:pt x="1445920" y="284606"/>
                  <a:pt x="2848942" y="178790"/>
                  <a:pt x="4275871" y="0"/>
                </a:cubicBezTo>
                <a:cubicBezTo>
                  <a:pt x="4277907" y="415621"/>
                  <a:pt x="4280596" y="600702"/>
                  <a:pt x="4282632" y="1016323"/>
                </a:cubicBezTo>
                <a:lnTo>
                  <a:pt x="0" y="1027898"/>
                </a:lnTo>
                <a:cubicBezTo>
                  <a:pt x="1018" y="714652"/>
                  <a:pt x="17973" y="776642"/>
                  <a:pt x="18991" y="463396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17085" y="3630462"/>
            <a:ext cx="7307314" cy="1530865"/>
          </a:xfrm>
          <a:custGeom>
            <a:avLst/>
            <a:gdLst>
              <a:gd name="connsiteX0" fmla="*/ 0 w 4328932"/>
              <a:gd name="connsiteY0" fmla="*/ 752354 h 1099595"/>
              <a:gd name="connsiteX1" fmla="*/ 11575 w 4328932"/>
              <a:gd name="connsiteY1" fmla="*/ 1099595 h 1099595"/>
              <a:gd name="connsiteX2" fmla="*/ 4317357 w 4328932"/>
              <a:gd name="connsiteY2" fmla="*/ 613458 h 1099595"/>
              <a:gd name="connsiteX3" fmla="*/ 4328932 w 4328932"/>
              <a:gd name="connsiteY3" fmla="*/ 0 h 1099595"/>
              <a:gd name="connsiteX4" fmla="*/ 2419109 w 4328932"/>
              <a:gd name="connsiteY4" fmla="*/ 243068 h 1099595"/>
              <a:gd name="connsiteX5" fmla="*/ 0 w 4328932"/>
              <a:gd name="connsiteY5" fmla="*/ 752354 h 1099595"/>
              <a:gd name="connsiteX0" fmla="*/ 0 w 4328932"/>
              <a:gd name="connsiteY0" fmla="*/ 937549 h 1284790"/>
              <a:gd name="connsiteX1" fmla="*/ 11575 w 4328932"/>
              <a:gd name="connsiteY1" fmla="*/ 1284790 h 1284790"/>
              <a:gd name="connsiteX2" fmla="*/ 4317357 w 4328932"/>
              <a:gd name="connsiteY2" fmla="*/ 798653 h 1284790"/>
              <a:gd name="connsiteX3" fmla="*/ 4328932 w 4328932"/>
              <a:gd name="connsiteY3" fmla="*/ 185195 h 1284790"/>
              <a:gd name="connsiteX4" fmla="*/ 2974694 w 4328932"/>
              <a:gd name="connsiteY4" fmla="*/ 0 h 1284790"/>
              <a:gd name="connsiteX5" fmla="*/ 0 w 4328932"/>
              <a:gd name="connsiteY5" fmla="*/ 937549 h 1284790"/>
              <a:gd name="connsiteX0" fmla="*/ 0 w 4317358"/>
              <a:gd name="connsiteY0" fmla="*/ 949124 h 1296365"/>
              <a:gd name="connsiteX1" fmla="*/ 11575 w 4317358"/>
              <a:gd name="connsiteY1" fmla="*/ 1296365 h 1296365"/>
              <a:gd name="connsiteX2" fmla="*/ 4317357 w 4317358"/>
              <a:gd name="connsiteY2" fmla="*/ 810228 h 1296365"/>
              <a:gd name="connsiteX3" fmla="*/ 4317358 w 4317358"/>
              <a:gd name="connsiteY3" fmla="*/ 0 h 1296365"/>
              <a:gd name="connsiteX4" fmla="*/ 2974694 w 4317358"/>
              <a:gd name="connsiteY4" fmla="*/ 11575 h 1296365"/>
              <a:gd name="connsiteX5" fmla="*/ 0 w 4317358"/>
              <a:gd name="connsiteY5" fmla="*/ 949124 h 1296365"/>
              <a:gd name="connsiteX0" fmla="*/ 0 w 4317358"/>
              <a:gd name="connsiteY0" fmla="*/ 1099594 h 1446835"/>
              <a:gd name="connsiteX1" fmla="*/ 11575 w 4317358"/>
              <a:gd name="connsiteY1" fmla="*/ 1446835 h 1446835"/>
              <a:gd name="connsiteX2" fmla="*/ 4317357 w 4317358"/>
              <a:gd name="connsiteY2" fmla="*/ 960698 h 1446835"/>
              <a:gd name="connsiteX3" fmla="*/ 4317358 w 4317358"/>
              <a:gd name="connsiteY3" fmla="*/ 150470 h 1446835"/>
              <a:gd name="connsiteX4" fmla="*/ 3761772 w 4317358"/>
              <a:gd name="connsiteY4" fmla="*/ 0 h 1446835"/>
              <a:gd name="connsiteX5" fmla="*/ 0 w 4317358"/>
              <a:gd name="connsiteY5" fmla="*/ 1099594 h 1446835"/>
              <a:gd name="connsiteX0" fmla="*/ 0 w 4317357"/>
              <a:gd name="connsiteY0" fmla="*/ 1111170 h 1458411"/>
              <a:gd name="connsiteX1" fmla="*/ 11575 w 4317357"/>
              <a:gd name="connsiteY1" fmla="*/ 1458411 h 1458411"/>
              <a:gd name="connsiteX2" fmla="*/ 4317357 w 4317357"/>
              <a:gd name="connsiteY2" fmla="*/ 972274 h 1458411"/>
              <a:gd name="connsiteX3" fmla="*/ 4305784 w 4317357"/>
              <a:gd name="connsiteY3" fmla="*/ 0 h 1458411"/>
              <a:gd name="connsiteX4" fmla="*/ 3761772 w 4317357"/>
              <a:gd name="connsiteY4" fmla="*/ 11576 h 1458411"/>
              <a:gd name="connsiteX5" fmla="*/ 0 w 4317357"/>
              <a:gd name="connsiteY5" fmla="*/ 1111170 h 1458411"/>
              <a:gd name="connsiteX0" fmla="*/ 0 w 4317359"/>
              <a:gd name="connsiteY0" fmla="*/ 1134320 h 1481561"/>
              <a:gd name="connsiteX1" fmla="*/ 11575 w 4317359"/>
              <a:gd name="connsiteY1" fmla="*/ 1481561 h 1481561"/>
              <a:gd name="connsiteX2" fmla="*/ 4317357 w 4317359"/>
              <a:gd name="connsiteY2" fmla="*/ 995424 h 1481561"/>
              <a:gd name="connsiteX3" fmla="*/ 4317359 w 4317359"/>
              <a:gd name="connsiteY3" fmla="*/ 0 h 1481561"/>
              <a:gd name="connsiteX4" fmla="*/ 3761772 w 4317359"/>
              <a:gd name="connsiteY4" fmla="*/ 34726 h 1481561"/>
              <a:gd name="connsiteX5" fmla="*/ 0 w 4317359"/>
              <a:gd name="connsiteY5" fmla="*/ 1134320 h 1481561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761772 w 4317357"/>
              <a:gd name="connsiteY4" fmla="*/ 69450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256446 w 4317357"/>
              <a:gd name="connsiteY4" fmla="*/ 93514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2702993 w 4317357"/>
              <a:gd name="connsiteY4" fmla="*/ 141640 h 1516285"/>
              <a:gd name="connsiteX5" fmla="*/ 0 w 4317357"/>
              <a:gd name="connsiteY5" fmla="*/ 1169044 h 1516285"/>
              <a:gd name="connsiteX0" fmla="*/ 0 w 4332348"/>
              <a:gd name="connsiteY0" fmla="*/ 1169044 h 1516285"/>
              <a:gd name="connsiteX1" fmla="*/ 11575 w 4332348"/>
              <a:gd name="connsiteY1" fmla="*/ 1516285 h 1516285"/>
              <a:gd name="connsiteX2" fmla="*/ 4317357 w 4332348"/>
              <a:gd name="connsiteY2" fmla="*/ 1030148 h 1516285"/>
              <a:gd name="connsiteX3" fmla="*/ 4332348 w 4332348"/>
              <a:gd name="connsiteY3" fmla="*/ 0 h 1516285"/>
              <a:gd name="connsiteX4" fmla="*/ 2702993 w 4332348"/>
              <a:gd name="connsiteY4" fmla="*/ 141640 h 1516285"/>
              <a:gd name="connsiteX5" fmla="*/ 0 w 4332348"/>
              <a:gd name="connsiteY5" fmla="*/ 1169044 h 1516285"/>
              <a:gd name="connsiteX0" fmla="*/ 3680 w 4320773"/>
              <a:gd name="connsiteY0" fmla="*/ 9019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3680 w 4320773"/>
              <a:gd name="connsiteY5" fmla="*/ 901919 h 1516285"/>
              <a:gd name="connsiteX0" fmla="*/ 11308 w 4320773"/>
              <a:gd name="connsiteY0" fmla="*/ 8383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11308 w 4320773"/>
              <a:gd name="connsiteY5" fmla="*/ 838319 h 1516285"/>
              <a:gd name="connsiteX0" fmla="*/ 157 w 4324878"/>
              <a:gd name="connsiteY0" fmla="*/ 838319 h 1516285"/>
              <a:gd name="connsiteX1" fmla="*/ 4105 w 4324878"/>
              <a:gd name="connsiteY1" fmla="*/ 1516285 h 1516285"/>
              <a:gd name="connsiteX2" fmla="*/ 4309887 w 4324878"/>
              <a:gd name="connsiteY2" fmla="*/ 1030148 h 1516285"/>
              <a:gd name="connsiteX3" fmla="*/ 4324878 w 4324878"/>
              <a:gd name="connsiteY3" fmla="*/ 0 h 1516285"/>
              <a:gd name="connsiteX4" fmla="*/ 2695523 w 4324878"/>
              <a:gd name="connsiteY4" fmla="*/ 141640 h 1516285"/>
              <a:gd name="connsiteX5" fmla="*/ 157 w 4324878"/>
              <a:gd name="connsiteY5" fmla="*/ 838319 h 1516285"/>
              <a:gd name="connsiteX0" fmla="*/ 157 w 4324878"/>
              <a:gd name="connsiteY0" fmla="*/ 838319 h 1400833"/>
              <a:gd name="connsiteX1" fmla="*/ 4105 w 4324878"/>
              <a:gd name="connsiteY1" fmla="*/ 1400833 h 1400833"/>
              <a:gd name="connsiteX2" fmla="*/ 4309887 w 4324878"/>
              <a:gd name="connsiteY2" fmla="*/ 1030148 h 1400833"/>
              <a:gd name="connsiteX3" fmla="*/ 4324878 w 4324878"/>
              <a:gd name="connsiteY3" fmla="*/ 0 h 1400833"/>
              <a:gd name="connsiteX4" fmla="*/ 2695523 w 4324878"/>
              <a:gd name="connsiteY4" fmla="*/ 141640 h 1400833"/>
              <a:gd name="connsiteX5" fmla="*/ 157 w 4324878"/>
              <a:gd name="connsiteY5" fmla="*/ 838319 h 1400833"/>
              <a:gd name="connsiteX0" fmla="*/ 3366 w 4320773"/>
              <a:gd name="connsiteY0" fmla="*/ 838319 h 1400833"/>
              <a:gd name="connsiteX1" fmla="*/ 0 w 4320773"/>
              <a:gd name="connsiteY1" fmla="*/ 1400833 h 1400833"/>
              <a:gd name="connsiteX2" fmla="*/ 4305782 w 4320773"/>
              <a:gd name="connsiteY2" fmla="*/ 1030148 h 1400833"/>
              <a:gd name="connsiteX3" fmla="*/ 4320773 w 4320773"/>
              <a:gd name="connsiteY3" fmla="*/ 0 h 1400833"/>
              <a:gd name="connsiteX4" fmla="*/ 2691418 w 4320773"/>
              <a:gd name="connsiteY4" fmla="*/ 141640 h 1400833"/>
              <a:gd name="connsiteX5" fmla="*/ 3366 w 4320773"/>
              <a:gd name="connsiteY5" fmla="*/ 838319 h 1400833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82806 w 4400213"/>
              <a:gd name="connsiteY0" fmla="*/ 838319 h 1369841"/>
              <a:gd name="connsiteX1" fmla="*/ 94069 w 4400213"/>
              <a:gd name="connsiteY1" fmla="*/ 1369346 h 1369841"/>
              <a:gd name="connsiteX2" fmla="*/ 4385222 w 4400213"/>
              <a:gd name="connsiteY2" fmla="*/ 1030148 h 1369841"/>
              <a:gd name="connsiteX3" fmla="*/ 4400213 w 4400213"/>
              <a:gd name="connsiteY3" fmla="*/ 0 h 1369841"/>
              <a:gd name="connsiteX4" fmla="*/ 2763544 w 4400213"/>
              <a:gd name="connsiteY4" fmla="*/ 78667 h 1369841"/>
              <a:gd name="connsiteX5" fmla="*/ 82806 w 4400213"/>
              <a:gd name="connsiteY5" fmla="*/ 838319 h 1369841"/>
              <a:gd name="connsiteX0" fmla="*/ 145 w 4317552"/>
              <a:gd name="connsiteY0" fmla="*/ 838319 h 1369346"/>
              <a:gd name="connsiteX1" fmla="*/ 11408 w 4317552"/>
              <a:gd name="connsiteY1" fmla="*/ 1369346 h 1369346"/>
              <a:gd name="connsiteX2" fmla="*/ 4302561 w 4317552"/>
              <a:gd name="connsiteY2" fmla="*/ 1030148 h 1369346"/>
              <a:gd name="connsiteX3" fmla="*/ 4317552 w 4317552"/>
              <a:gd name="connsiteY3" fmla="*/ 0 h 1369346"/>
              <a:gd name="connsiteX4" fmla="*/ 2680883 w 4317552"/>
              <a:gd name="connsiteY4" fmla="*/ 78667 h 1369346"/>
              <a:gd name="connsiteX5" fmla="*/ 145 w 4317552"/>
              <a:gd name="connsiteY5" fmla="*/ 838319 h 1369346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302561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280618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80883 w 4280981"/>
              <a:gd name="connsiteY4" fmla="*/ 89163 h 1379842"/>
              <a:gd name="connsiteX5" fmla="*/ 145 w 4280981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73569 w 4280981"/>
              <a:gd name="connsiteY4" fmla="*/ 173128 h 1379842"/>
              <a:gd name="connsiteX5" fmla="*/ 145 w 4280981"/>
              <a:gd name="connsiteY5" fmla="*/ 848815 h 1379842"/>
              <a:gd name="connsiteX0" fmla="*/ 5392 w 4271599"/>
              <a:gd name="connsiteY0" fmla="*/ 554937 h 1379842"/>
              <a:gd name="connsiteX1" fmla="*/ 2026 w 4271599"/>
              <a:gd name="connsiteY1" fmla="*/ 1379842 h 1379842"/>
              <a:gd name="connsiteX2" fmla="*/ 4271236 w 4271599"/>
              <a:gd name="connsiteY2" fmla="*/ 1040644 h 1379842"/>
              <a:gd name="connsiteX3" fmla="*/ 4271599 w 4271599"/>
              <a:gd name="connsiteY3" fmla="*/ 0 h 1379842"/>
              <a:gd name="connsiteX4" fmla="*/ 2664187 w 4271599"/>
              <a:gd name="connsiteY4" fmla="*/ 173128 h 1379842"/>
              <a:gd name="connsiteX5" fmla="*/ 5392 w 4271599"/>
              <a:gd name="connsiteY5" fmla="*/ 554937 h 1379842"/>
              <a:gd name="connsiteX0" fmla="*/ 5392 w 4271599"/>
              <a:gd name="connsiteY0" fmla="*/ 560234 h 1385139"/>
              <a:gd name="connsiteX1" fmla="*/ 2026 w 4271599"/>
              <a:gd name="connsiteY1" fmla="*/ 1385139 h 1385139"/>
              <a:gd name="connsiteX2" fmla="*/ 4271236 w 4271599"/>
              <a:gd name="connsiteY2" fmla="*/ 1045941 h 1385139"/>
              <a:gd name="connsiteX3" fmla="*/ 4271599 w 4271599"/>
              <a:gd name="connsiteY3" fmla="*/ 5297 h 1385139"/>
              <a:gd name="connsiteX4" fmla="*/ 2656873 w 4271599"/>
              <a:gd name="connsiteY4" fmla="*/ 0 h 1385139"/>
              <a:gd name="connsiteX5" fmla="*/ 5392 w 4271599"/>
              <a:gd name="connsiteY5" fmla="*/ 560234 h 1385139"/>
              <a:gd name="connsiteX0" fmla="*/ 5392 w 4271599"/>
              <a:gd name="connsiteY0" fmla="*/ 649398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649398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880302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722703 w 4271599"/>
              <a:gd name="connsiteY4" fmla="*/ 550971 h 1474303"/>
              <a:gd name="connsiteX5" fmla="*/ 5392 w 4271599"/>
              <a:gd name="connsiteY5" fmla="*/ 880302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25402 w 4274298"/>
              <a:gd name="connsiteY4" fmla="*/ 550971 h 1474303"/>
              <a:gd name="connsiteX5" fmla="*/ 777 w 4274298"/>
              <a:gd name="connsiteY5" fmla="*/ 890798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10773 w 4274298"/>
              <a:gd name="connsiteY4" fmla="*/ 508989 h 1474303"/>
              <a:gd name="connsiteX5" fmla="*/ 777 w 4274298"/>
              <a:gd name="connsiteY5" fmla="*/ 890798 h 1474303"/>
              <a:gd name="connsiteX0" fmla="*/ 777 w 4273935"/>
              <a:gd name="connsiteY0" fmla="*/ 449982 h 1033487"/>
              <a:gd name="connsiteX1" fmla="*/ 4725 w 4273935"/>
              <a:gd name="connsiteY1" fmla="*/ 1033487 h 1033487"/>
              <a:gd name="connsiteX2" fmla="*/ 4273935 w 4273935"/>
              <a:gd name="connsiteY2" fmla="*/ 694289 h 1033487"/>
              <a:gd name="connsiteX3" fmla="*/ 4266984 w 4273935"/>
              <a:gd name="connsiteY3" fmla="*/ 0 h 1033487"/>
              <a:gd name="connsiteX4" fmla="*/ 2710773 w 4273935"/>
              <a:gd name="connsiteY4" fmla="*/ 68173 h 1033487"/>
              <a:gd name="connsiteX5" fmla="*/ 777 w 4273935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11935 w 4278142"/>
              <a:gd name="connsiteY0" fmla="*/ 449982 h 928531"/>
              <a:gd name="connsiteX1" fmla="*/ 1254 w 4278142"/>
              <a:gd name="connsiteY1" fmla="*/ 928531 h 928531"/>
              <a:gd name="connsiteX2" fmla="*/ 4277779 w 4278142"/>
              <a:gd name="connsiteY2" fmla="*/ 851724 h 928531"/>
              <a:gd name="connsiteX3" fmla="*/ 4278142 w 4278142"/>
              <a:gd name="connsiteY3" fmla="*/ 0 h 928531"/>
              <a:gd name="connsiteX4" fmla="*/ 2721931 w 4278142"/>
              <a:gd name="connsiteY4" fmla="*/ 68173 h 928531"/>
              <a:gd name="connsiteX5" fmla="*/ 11935 w 4278142"/>
              <a:gd name="connsiteY5" fmla="*/ 449982 h 928531"/>
              <a:gd name="connsiteX0" fmla="*/ 778 w 4266985"/>
              <a:gd name="connsiteY0" fmla="*/ 449982 h 960018"/>
              <a:gd name="connsiteX1" fmla="*/ 4726 w 4266985"/>
              <a:gd name="connsiteY1" fmla="*/ 960018 h 960018"/>
              <a:gd name="connsiteX2" fmla="*/ 4266622 w 4266985"/>
              <a:gd name="connsiteY2" fmla="*/ 851724 h 960018"/>
              <a:gd name="connsiteX3" fmla="*/ 4266985 w 4266985"/>
              <a:gd name="connsiteY3" fmla="*/ 0 h 960018"/>
              <a:gd name="connsiteX4" fmla="*/ 2710774 w 4266985"/>
              <a:gd name="connsiteY4" fmla="*/ 68173 h 960018"/>
              <a:gd name="connsiteX5" fmla="*/ 778 w 4266985"/>
              <a:gd name="connsiteY5" fmla="*/ 449982 h 960018"/>
              <a:gd name="connsiteX0" fmla="*/ 778 w 4266985"/>
              <a:gd name="connsiteY0" fmla="*/ 449982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449982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47346 w 4266985"/>
              <a:gd name="connsiteY4" fmla="*/ 561467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90530"/>
              <a:gd name="connsiteY0" fmla="*/ 1048232 h 1442816"/>
              <a:gd name="connsiteX1" fmla="*/ 4726 w 4290530"/>
              <a:gd name="connsiteY1" fmla="*/ 1442816 h 1442816"/>
              <a:gd name="connsiteX2" fmla="*/ 4290530 w 4290530"/>
              <a:gd name="connsiteY2" fmla="*/ 844988 h 1442816"/>
              <a:gd name="connsiteX3" fmla="*/ 4266985 w 4290530"/>
              <a:gd name="connsiteY3" fmla="*/ 0 h 1442816"/>
              <a:gd name="connsiteX4" fmla="*/ 778 w 4290530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844988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622"/>
              <a:gd name="connsiteY0" fmla="*/ 945312 h 1339896"/>
              <a:gd name="connsiteX1" fmla="*/ 4726 w 4266622"/>
              <a:gd name="connsiteY1" fmla="*/ 1339896 h 1339896"/>
              <a:gd name="connsiteX2" fmla="*/ 4266622 w 4266622"/>
              <a:gd name="connsiteY2" fmla="*/ 742068 h 1339896"/>
              <a:gd name="connsiteX3" fmla="*/ 4251047 w 4266622"/>
              <a:gd name="connsiteY3" fmla="*/ 0 h 1339896"/>
              <a:gd name="connsiteX4" fmla="*/ 778 w 4266622"/>
              <a:gd name="connsiteY4" fmla="*/ 945312 h 1339896"/>
              <a:gd name="connsiteX0" fmla="*/ 28588 w 4262555"/>
              <a:gd name="connsiteY0" fmla="*/ 991054 h 1339896"/>
              <a:gd name="connsiteX1" fmla="*/ 659 w 4262555"/>
              <a:gd name="connsiteY1" fmla="*/ 1339896 h 1339896"/>
              <a:gd name="connsiteX2" fmla="*/ 4262555 w 4262555"/>
              <a:gd name="connsiteY2" fmla="*/ 742068 h 1339896"/>
              <a:gd name="connsiteX3" fmla="*/ 4246980 w 4262555"/>
              <a:gd name="connsiteY3" fmla="*/ 0 h 1339896"/>
              <a:gd name="connsiteX4" fmla="*/ 28588 w 4262555"/>
              <a:gd name="connsiteY4" fmla="*/ 991054 h 1339896"/>
              <a:gd name="connsiteX0" fmla="*/ 5941 w 4263816"/>
              <a:gd name="connsiteY0" fmla="*/ 1013925 h 1339896"/>
              <a:gd name="connsiteX1" fmla="*/ 1920 w 4263816"/>
              <a:gd name="connsiteY1" fmla="*/ 1339896 h 1339896"/>
              <a:gd name="connsiteX2" fmla="*/ 4263816 w 4263816"/>
              <a:gd name="connsiteY2" fmla="*/ 742068 h 1339896"/>
              <a:gd name="connsiteX3" fmla="*/ 4248241 w 4263816"/>
              <a:gd name="connsiteY3" fmla="*/ 0 h 1339896"/>
              <a:gd name="connsiteX4" fmla="*/ 5941 w 4263816"/>
              <a:gd name="connsiteY4" fmla="*/ 1013925 h 1339896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42068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53504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991054 h 1294154"/>
              <a:gd name="connsiteX1" fmla="*/ 4727 w 4258653"/>
              <a:gd name="connsiteY1" fmla="*/ 1294154 h 1294154"/>
              <a:gd name="connsiteX2" fmla="*/ 4258653 w 4258653"/>
              <a:gd name="connsiteY2" fmla="*/ 730633 h 1294154"/>
              <a:gd name="connsiteX3" fmla="*/ 4251048 w 4258653"/>
              <a:gd name="connsiteY3" fmla="*/ 0 h 1294154"/>
              <a:gd name="connsiteX4" fmla="*/ 778 w 4258653"/>
              <a:gd name="connsiteY4" fmla="*/ 991054 h 1294154"/>
              <a:gd name="connsiteX0" fmla="*/ 778 w 4266987"/>
              <a:gd name="connsiteY0" fmla="*/ 979618 h 1282718"/>
              <a:gd name="connsiteX1" fmla="*/ 4727 w 4266987"/>
              <a:gd name="connsiteY1" fmla="*/ 1282718 h 1282718"/>
              <a:gd name="connsiteX2" fmla="*/ 4258653 w 4266987"/>
              <a:gd name="connsiteY2" fmla="*/ 719197 h 1282718"/>
              <a:gd name="connsiteX3" fmla="*/ 4266987 w 4266987"/>
              <a:gd name="connsiteY3" fmla="*/ 0 h 1282718"/>
              <a:gd name="connsiteX4" fmla="*/ 778 w 4266987"/>
              <a:gd name="connsiteY4" fmla="*/ 979618 h 128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987" h="1282718">
                <a:moveTo>
                  <a:pt x="778" y="979618"/>
                </a:moveTo>
                <a:cubicBezTo>
                  <a:pt x="-449" y="1184407"/>
                  <a:pt x="-905" y="1017204"/>
                  <a:pt x="4727" y="1282718"/>
                </a:cubicBezTo>
                <a:cubicBezTo>
                  <a:pt x="1425359" y="1068195"/>
                  <a:pt x="2838021" y="933720"/>
                  <a:pt x="4258653" y="719197"/>
                </a:cubicBezTo>
                <a:cubicBezTo>
                  <a:pt x="4258653" y="449121"/>
                  <a:pt x="4266987" y="270076"/>
                  <a:pt x="4266987" y="0"/>
                </a:cubicBezTo>
                <a:lnTo>
                  <a:pt x="778" y="979618"/>
                </a:lnTo>
                <a:close/>
              </a:path>
            </a:pathLst>
          </a:custGeom>
          <a:solidFill>
            <a:srgbClr val="BF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Increment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19</a:t>
            </a:fld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82356" y="2848473"/>
            <a:ext cx="5942479" cy="1758345"/>
          </a:xfrm>
          <a:custGeom>
            <a:avLst/>
            <a:gdLst>
              <a:gd name="connsiteX0" fmla="*/ 0 w 3576578"/>
              <a:gd name="connsiteY0" fmla="*/ 1828800 h 1828800"/>
              <a:gd name="connsiteX1" fmla="*/ 1562583 w 3576578"/>
              <a:gd name="connsiteY1" fmla="*/ 462987 h 1828800"/>
              <a:gd name="connsiteX2" fmla="*/ 2997843 w 3576578"/>
              <a:gd name="connsiteY2" fmla="*/ 34724 h 1828800"/>
              <a:gd name="connsiteX3" fmla="*/ 3576578 w 3576578"/>
              <a:gd name="connsiteY3" fmla="*/ 0 h 1828800"/>
              <a:gd name="connsiteX4" fmla="*/ 3553428 w 3576578"/>
              <a:gd name="connsiteY4" fmla="*/ 937549 h 1828800"/>
              <a:gd name="connsiteX5" fmla="*/ 3020993 w 3576578"/>
              <a:gd name="connsiteY5" fmla="*/ 937549 h 1828800"/>
              <a:gd name="connsiteX6" fmla="*/ 0 w 3576578"/>
              <a:gd name="connsiteY6" fmla="*/ 1828800 h 1828800"/>
              <a:gd name="connsiteX0" fmla="*/ 0 w 4021747"/>
              <a:gd name="connsiteY0" fmla="*/ 1961147 h 1961147"/>
              <a:gd name="connsiteX1" fmla="*/ 2007752 w 4021747"/>
              <a:gd name="connsiteY1" fmla="*/ 462987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2996930 w 4021747"/>
              <a:gd name="connsiteY5" fmla="*/ 973644 h 1961147"/>
              <a:gd name="connsiteX6" fmla="*/ 0 w 4021747"/>
              <a:gd name="connsiteY6" fmla="*/ 1961147 h 1961147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840520 w 3865337"/>
              <a:gd name="connsiteY5" fmla="*/ 973644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912879 w 3865337"/>
              <a:gd name="connsiteY1" fmla="*/ 69158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985653"/>
              <a:gd name="connsiteY0" fmla="*/ 1961148 h 1961148"/>
              <a:gd name="connsiteX1" fmla="*/ 1033195 w 3985653"/>
              <a:gd name="connsiteY1" fmla="*/ 691587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1961148 h 1961148"/>
              <a:gd name="connsiteX1" fmla="*/ 1954395 w 3985653"/>
              <a:gd name="connsiteY1" fmla="*/ 726864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2437139 h 2437139"/>
              <a:gd name="connsiteX1" fmla="*/ 1954395 w 3985653"/>
              <a:gd name="connsiteY1" fmla="*/ 1202855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712888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094190 w 3962503"/>
              <a:gd name="connsiteY5" fmla="*/ 1627104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120762 w 3962503"/>
              <a:gd name="connsiteY5" fmla="*/ 1803495 h 2437401"/>
              <a:gd name="connsiteX6" fmla="*/ 0 w 3962503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71455"/>
              <a:gd name="connsiteY0" fmla="*/ 2437401 h 2437401"/>
              <a:gd name="connsiteX1" fmla="*/ 1954395 w 3971455"/>
              <a:gd name="connsiteY1" fmla="*/ 938532 h 2437401"/>
              <a:gd name="connsiteX2" fmla="*/ 3881184 w 3971455"/>
              <a:gd name="connsiteY2" fmla="*/ 262 h 2437401"/>
              <a:gd name="connsiteX3" fmla="*/ 3950222 w 3971455"/>
              <a:gd name="connsiteY3" fmla="*/ 0 h 2437401"/>
              <a:gd name="connsiteX4" fmla="*/ 3971361 w 3971455"/>
              <a:gd name="connsiteY4" fmla="*/ 1572552 h 2437401"/>
              <a:gd name="connsiteX5" fmla="*/ 2120762 w 3971455"/>
              <a:gd name="connsiteY5" fmla="*/ 1803495 h 2437401"/>
              <a:gd name="connsiteX6" fmla="*/ 0 w 3971455"/>
              <a:gd name="connsiteY6" fmla="*/ 2437401 h 2437401"/>
              <a:gd name="connsiteX0" fmla="*/ 0 w 3980289"/>
              <a:gd name="connsiteY0" fmla="*/ 2437401 h 2437401"/>
              <a:gd name="connsiteX1" fmla="*/ 1954395 w 3980289"/>
              <a:gd name="connsiteY1" fmla="*/ 938532 h 2437401"/>
              <a:gd name="connsiteX2" fmla="*/ 3881184 w 3980289"/>
              <a:gd name="connsiteY2" fmla="*/ 262 h 2437401"/>
              <a:gd name="connsiteX3" fmla="*/ 3950222 w 3980289"/>
              <a:gd name="connsiteY3" fmla="*/ 0 h 2437401"/>
              <a:gd name="connsiteX4" fmla="*/ 3980219 w 3980289"/>
              <a:gd name="connsiteY4" fmla="*/ 1572552 h 2437401"/>
              <a:gd name="connsiteX5" fmla="*/ 2120762 w 3980289"/>
              <a:gd name="connsiteY5" fmla="*/ 1803495 h 2437401"/>
              <a:gd name="connsiteX6" fmla="*/ 0 w 3980289"/>
              <a:gd name="connsiteY6" fmla="*/ 2437401 h 2437401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572290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56967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2125440 w 3985653"/>
              <a:gd name="connsiteY1" fmla="*/ 342193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19762 h 2419762"/>
              <a:gd name="connsiteX1" fmla="*/ 2125440 w 3985653"/>
              <a:gd name="connsiteY1" fmla="*/ 324816 h 2419762"/>
              <a:gd name="connsiteX2" fmla="*/ 3985653 w 3985653"/>
              <a:gd name="connsiteY2" fmla="*/ 0 h 2419762"/>
              <a:gd name="connsiteX3" fmla="*/ 3980219 w 3985653"/>
              <a:gd name="connsiteY3" fmla="*/ 1585781 h 2419762"/>
              <a:gd name="connsiteX4" fmla="*/ 2120762 w 3985653"/>
              <a:gd name="connsiteY4" fmla="*/ 1785856 h 2419762"/>
              <a:gd name="connsiteX5" fmla="*/ 0 w 3985653"/>
              <a:gd name="connsiteY5" fmla="*/ 2419762 h 2419762"/>
              <a:gd name="connsiteX0" fmla="*/ 0 w 4719721"/>
              <a:gd name="connsiteY0" fmla="*/ 2618454 h 2618454"/>
              <a:gd name="connsiteX1" fmla="*/ 2859508 w 4719721"/>
              <a:gd name="connsiteY1" fmla="*/ 324816 h 2618454"/>
              <a:gd name="connsiteX2" fmla="*/ 4719721 w 4719721"/>
              <a:gd name="connsiteY2" fmla="*/ 0 h 2618454"/>
              <a:gd name="connsiteX3" fmla="*/ 4714287 w 4719721"/>
              <a:gd name="connsiteY3" fmla="*/ 1585781 h 2618454"/>
              <a:gd name="connsiteX4" fmla="*/ 2854830 w 4719721"/>
              <a:gd name="connsiteY4" fmla="*/ 1785856 h 2618454"/>
              <a:gd name="connsiteX5" fmla="*/ 0 w 4719721"/>
              <a:gd name="connsiteY5" fmla="*/ 2618454 h 2618454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714287 w 4719721"/>
              <a:gd name="connsiteY3" fmla="*/ 1585781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654668 w 4719721"/>
              <a:gd name="connsiteY3" fmla="*/ 1419568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1762111 h 2637286"/>
              <a:gd name="connsiteX5" fmla="*/ 0 w 4683949"/>
              <a:gd name="connsiteY5" fmla="*/ 2637286 h 2637286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2047049 h 2637286"/>
              <a:gd name="connsiteX5" fmla="*/ 0 w 4683949"/>
              <a:gd name="connsiteY5" fmla="*/ 2637286 h 2637286"/>
              <a:gd name="connsiteX0" fmla="*/ 0 w 4040063"/>
              <a:gd name="connsiteY0" fmla="*/ 2779755 h 2779755"/>
              <a:gd name="connsiteX1" fmla="*/ 2215622 w 4040063"/>
              <a:gd name="connsiteY1" fmla="*/ 301071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3777642 w 4040063"/>
              <a:gd name="connsiteY1" fmla="*/ 111112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795987 w 4040063"/>
              <a:gd name="connsiteY1" fmla="*/ 1073475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12300"/>
              <a:gd name="connsiteY0" fmla="*/ 2687611 h 2687611"/>
              <a:gd name="connsiteX1" fmla="*/ 795987 w 4012300"/>
              <a:gd name="connsiteY1" fmla="*/ 981331 h 2687611"/>
              <a:gd name="connsiteX2" fmla="*/ 4012300 w 4012300"/>
              <a:gd name="connsiteY2" fmla="*/ 0 h 2687611"/>
              <a:gd name="connsiteX3" fmla="*/ 4010782 w 4012300"/>
              <a:gd name="connsiteY3" fmla="*/ 1303679 h 2687611"/>
              <a:gd name="connsiteX4" fmla="*/ 2210944 w 4012300"/>
              <a:gd name="connsiteY4" fmla="*/ 1954905 h 2687611"/>
              <a:gd name="connsiteX5" fmla="*/ 0 w 4012300"/>
              <a:gd name="connsiteY5" fmla="*/ 2687611 h 2687611"/>
              <a:gd name="connsiteX0" fmla="*/ 0 w 4012300"/>
              <a:gd name="connsiteY0" fmla="*/ 2687611 h 2687611"/>
              <a:gd name="connsiteX1" fmla="*/ 740461 w 4012300"/>
              <a:gd name="connsiteY1" fmla="*/ 1294620 h 2687611"/>
              <a:gd name="connsiteX2" fmla="*/ 4012300 w 4012300"/>
              <a:gd name="connsiteY2" fmla="*/ 0 h 2687611"/>
              <a:gd name="connsiteX3" fmla="*/ 4010782 w 4012300"/>
              <a:gd name="connsiteY3" fmla="*/ 1303679 h 2687611"/>
              <a:gd name="connsiteX4" fmla="*/ 2210944 w 4012300"/>
              <a:gd name="connsiteY4" fmla="*/ 1954905 h 2687611"/>
              <a:gd name="connsiteX5" fmla="*/ 0 w 4012300"/>
              <a:gd name="connsiteY5" fmla="*/ 2687611 h 2687611"/>
              <a:gd name="connsiteX0" fmla="*/ 0 w 4010861"/>
              <a:gd name="connsiteY0" fmla="*/ 2484895 h 2484895"/>
              <a:gd name="connsiteX1" fmla="*/ 740461 w 4010861"/>
              <a:gd name="connsiteY1" fmla="*/ 1091904 h 2484895"/>
              <a:gd name="connsiteX2" fmla="*/ 3984537 w 4010861"/>
              <a:gd name="connsiteY2" fmla="*/ 0 h 2484895"/>
              <a:gd name="connsiteX3" fmla="*/ 4010782 w 4010861"/>
              <a:gd name="connsiteY3" fmla="*/ 1100963 h 2484895"/>
              <a:gd name="connsiteX4" fmla="*/ 2210944 w 4010861"/>
              <a:gd name="connsiteY4" fmla="*/ 1752189 h 2484895"/>
              <a:gd name="connsiteX5" fmla="*/ 0 w 4010861"/>
              <a:gd name="connsiteY5" fmla="*/ 2484895 h 2484895"/>
              <a:gd name="connsiteX0" fmla="*/ 0 w 4010894"/>
              <a:gd name="connsiteY0" fmla="*/ 2484895 h 2484895"/>
              <a:gd name="connsiteX1" fmla="*/ 740461 w 4010894"/>
              <a:gd name="connsiteY1" fmla="*/ 1091904 h 2484895"/>
              <a:gd name="connsiteX2" fmla="*/ 3993791 w 4010894"/>
              <a:gd name="connsiteY2" fmla="*/ 0 h 2484895"/>
              <a:gd name="connsiteX3" fmla="*/ 4010782 w 4010894"/>
              <a:gd name="connsiteY3" fmla="*/ 1100963 h 2484895"/>
              <a:gd name="connsiteX4" fmla="*/ 2210944 w 4010894"/>
              <a:gd name="connsiteY4" fmla="*/ 1752189 h 2484895"/>
              <a:gd name="connsiteX5" fmla="*/ 0 w 4010894"/>
              <a:gd name="connsiteY5" fmla="*/ 2484895 h 2484895"/>
              <a:gd name="connsiteX0" fmla="*/ 0 w 4021554"/>
              <a:gd name="connsiteY0" fmla="*/ 2503324 h 2503324"/>
              <a:gd name="connsiteX1" fmla="*/ 740461 w 4021554"/>
              <a:gd name="connsiteY1" fmla="*/ 1110333 h 2503324"/>
              <a:gd name="connsiteX2" fmla="*/ 4021554 w 4021554"/>
              <a:gd name="connsiteY2" fmla="*/ 0 h 2503324"/>
              <a:gd name="connsiteX3" fmla="*/ 4010782 w 4021554"/>
              <a:gd name="connsiteY3" fmla="*/ 1119392 h 2503324"/>
              <a:gd name="connsiteX4" fmla="*/ 2210944 w 4021554"/>
              <a:gd name="connsiteY4" fmla="*/ 1770618 h 2503324"/>
              <a:gd name="connsiteX5" fmla="*/ 0 w 4021554"/>
              <a:gd name="connsiteY5" fmla="*/ 2503324 h 2503324"/>
              <a:gd name="connsiteX0" fmla="*/ 0 w 4038657"/>
              <a:gd name="connsiteY0" fmla="*/ 2503324 h 2503324"/>
              <a:gd name="connsiteX1" fmla="*/ 740461 w 4038657"/>
              <a:gd name="connsiteY1" fmla="*/ 1110333 h 2503324"/>
              <a:gd name="connsiteX2" fmla="*/ 4021554 w 4038657"/>
              <a:gd name="connsiteY2" fmla="*/ 0 h 2503324"/>
              <a:gd name="connsiteX3" fmla="*/ 4038545 w 4038657"/>
              <a:gd name="connsiteY3" fmla="*/ 1156249 h 2503324"/>
              <a:gd name="connsiteX4" fmla="*/ 2210944 w 4038657"/>
              <a:gd name="connsiteY4" fmla="*/ 1770618 h 2503324"/>
              <a:gd name="connsiteX5" fmla="*/ 0 w 4038657"/>
              <a:gd name="connsiteY5" fmla="*/ 2503324 h 2503324"/>
              <a:gd name="connsiteX0" fmla="*/ 0 w 4038657"/>
              <a:gd name="connsiteY0" fmla="*/ 2374323 h 2374323"/>
              <a:gd name="connsiteX1" fmla="*/ 740461 w 4038657"/>
              <a:gd name="connsiteY1" fmla="*/ 981332 h 2374323"/>
              <a:gd name="connsiteX2" fmla="*/ 4021554 w 4038657"/>
              <a:gd name="connsiteY2" fmla="*/ 0 h 2374323"/>
              <a:gd name="connsiteX3" fmla="*/ 4038545 w 4038657"/>
              <a:gd name="connsiteY3" fmla="*/ 1027248 h 2374323"/>
              <a:gd name="connsiteX4" fmla="*/ 2210944 w 4038657"/>
              <a:gd name="connsiteY4" fmla="*/ 1641617 h 2374323"/>
              <a:gd name="connsiteX5" fmla="*/ 0 w 4038657"/>
              <a:gd name="connsiteY5" fmla="*/ 2374323 h 2374323"/>
              <a:gd name="connsiteX0" fmla="*/ 0 w 4038657"/>
              <a:gd name="connsiteY0" fmla="*/ 2374323 h 2374323"/>
              <a:gd name="connsiteX1" fmla="*/ 694190 w 4038657"/>
              <a:gd name="connsiteY1" fmla="*/ 1110333 h 2374323"/>
              <a:gd name="connsiteX2" fmla="*/ 4021554 w 4038657"/>
              <a:gd name="connsiteY2" fmla="*/ 0 h 2374323"/>
              <a:gd name="connsiteX3" fmla="*/ 4038545 w 4038657"/>
              <a:gd name="connsiteY3" fmla="*/ 1027248 h 2374323"/>
              <a:gd name="connsiteX4" fmla="*/ 2210944 w 4038657"/>
              <a:gd name="connsiteY4" fmla="*/ 1641617 h 2374323"/>
              <a:gd name="connsiteX5" fmla="*/ 0 w 4038657"/>
              <a:gd name="connsiteY5" fmla="*/ 2374323 h 2374323"/>
              <a:gd name="connsiteX0" fmla="*/ 0 w 4029487"/>
              <a:gd name="connsiteY0" fmla="*/ 2374323 h 2374323"/>
              <a:gd name="connsiteX1" fmla="*/ 694190 w 4029487"/>
              <a:gd name="connsiteY1" fmla="*/ 1110333 h 2374323"/>
              <a:gd name="connsiteX2" fmla="*/ 4021554 w 4029487"/>
              <a:gd name="connsiteY2" fmla="*/ 0 h 2374323"/>
              <a:gd name="connsiteX3" fmla="*/ 4029291 w 4029487"/>
              <a:gd name="connsiteY3" fmla="*/ 1082536 h 2374323"/>
              <a:gd name="connsiteX4" fmla="*/ 2210944 w 4029487"/>
              <a:gd name="connsiteY4" fmla="*/ 1641617 h 2374323"/>
              <a:gd name="connsiteX5" fmla="*/ 0 w 4029487"/>
              <a:gd name="connsiteY5" fmla="*/ 2374323 h 237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9487" h="2374323">
                <a:moveTo>
                  <a:pt x="0" y="2374323"/>
                </a:moveTo>
                <a:lnTo>
                  <a:pt x="694190" y="1110333"/>
                </a:lnTo>
                <a:lnTo>
                  <a:pt x="4021554" y="0"/>
                </a:lnTo>
                <a:cubicBezTo>
                  <a:pt x="4019743" y="524184"/>
                  <a:pt x="4031102" y="558352"/>
                  <a:pt x="4029291" y="1082536"/>
                </a:cubicBezTo>
                <a:lnTo>
                  <a:pt x="2210944" y="1641617"/>
                </a:lnTo>
                <a:lnTo>
                  <a:pt x="0" y="2374323"/>
                </a:lnTo>
                <a:close/>
              </a:path>
            </a:pathLst>
          </a:custGeom>
          <a:solidFill>
            <a:srgbClr val="F8C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HB 2017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269620"/>
              </p:ext>
            </p:extLst>
          </p:nvPr>
        </p:nvGraphicFramePr>
        <p:xfrm>
          <a:off x="628650" y="2438400"/>
          <a:ext cx="7886700" cy="4100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1899574"/>
            <a:ext cx="3637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Shortfall with HB2017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To get new mechanics, they must enter apprenticeship class two years earlier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251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6166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91600" cy="449580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Welcome and Introductions	5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Public Comment	15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Committee Expansion Proposal	</a:t>
            </a:r>
            <a:r>
              <a:rPr lang="en-US" sz="2400" dirty="0"/>
              <a:t>5</a:t>
            </a:r>
            <a:r>
              <a:rPr lang="en-US" sz="2400" dirty="0" smtClean="0"/>
              <a:t>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High Poverty Definition Discussion	30 min.</a:t>
            </a:r>
          </a:p>
          <a:p>
            <a:pPr marL="457200" indent="-457200">
              <a:spcAft>
                <a:spcPts val="1200"/>
              </a:spcAft>
              <a:tabLst>
                <a:tab pos="7548563" algn="l"/>
              </a:tabLst>
            </a:pPr>
            <a:r>
              <a:rPr lang="en-US" sz="2400" dirty="0" smtClean="0"/>
              <a:t>Operations &amp; Capital Constraints	30 min.</a:t>
            </a:r>
          </a:p>
          <a:p>
            <a:pPr marL="457200" indent="-457200">
              <a:spcAft>
                <a:spcPts val="0"/>
              </a:spcAft>
              <a:tabLst>
                <a:tab pos="7548563" algn="l"/>
              </a:tabLst>
            </a:pPr>
            <a:r>
              <a:rPr lang="en-US" sz="2400" dirty="0" smtClean="0"/>
              <a:t>Updates:	5 min.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548563" algn="l"/>
              </a:tabLst>
            </a:pPr>
            <a:r>
              <a:rPr lang="en-US" sz="2400" dirty="0" smtClean="0"/>
              <a:t>Public Workshops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548563" algn="l"/>
              </a:tabLst>
            </a:pPr>
            <a:r>
              <a:rPr lang="en-US" sz="2400" dirty="0" smtClean="0"/>
              <a:t>Regional Coordination Selection Process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17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20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43944" y="4677075"/>
            <a:ext cx="7334109" cy="1537939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  <a:gd name="connsiteX0" fmla="*/ 3052 w 4282632"/>
              <a:gd name="connsiteY0" fmla="*/ 481639 h 1027898"/>
              <a:gd name="connsiteX1" fmla="*/ 4259932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3052 w 4282632"/>
              <a:gd name="connsiteY0" fmla="*/ 481639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18991 w 4282632"/>
              <a:gd name="connsiteY0" fmla="*/ 463396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18991 w 4282632"/>
              <a:gd name="connsiteY4" fmla="*/ 463396 h 102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632" h="1027898">
                <a:moveTo>
                  <a:pt x="18991" y="463396"/>
                </a:moveTo>
                <a:cubicBezTo>
                  <a:pt x="1445920" y="284606"/>
                  <a:pt x="2848942" y="178790"/>
                  <a:pt x="4275871" y="0"/>
                </a:cubicBezTo>
                <a:cubicBezTo>
                  <a:pt x="4277907" y="415621"/>
                  <a:pt x="4280596" y="600702"/>
                  <a:pt x="4282632" y="1016323"/>
                </a:cubicBezTo>
                <a:lnTo>
                  <a:pt x="0" y="1027898"/>
                </a:lnTo>
                <a:cubicBezTo>
                  <a:pt x="1018" y="714652"/>
                  <a:pt x="17973" y="776642"/>
                  <a:pt x="18991" y="463396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402222"/>
              </p:ext>
            </p:extLst>
          </p:nvPr>
        </p:nvGraphicFramePr>
        <p:xfrm>
          <a:off x="474785" y="2051538"/>
          <a:ext cx="8088923" cy="473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6600" y="1897649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Buses and Facility Capacity: Base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928727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7388163" y="2002618"/>
            <a:ext cx="299214" cy="148675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06422" y="2175298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Need 4</a:t>
            </a:r>
            <a:r>
              <a:rPr lang="en-US" i="1" baseline="30000" dirty="0" smtClean="0">
                <a:solidFill>
                  <a:srgbClr val="C00000"/>
                </a:solidFill>
              </a:rPr>
              <a:t>th</a:t>
            </a:r>
            <a:r>
              <a:rPr lang="en-US" i="1" dirty="0" smtClean="0">
                <a:solidFill>
                  <a:srgbClr val="C00000"/>
                </a:solidFill>
              </a:rPr>
              <a:t> garage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703" y="1585134"/>
            <a:ext cx="7006590" cy="761534"/>
          </a:xfrm>
        </p:spPr>
        <p:txBody>
          <a:bodyPr>
            <a:normAutofit/>
          </a:bodyPr>
          <a:lstStyle/>
          <a:p>
            <a:r>
              <a:rPr lang="en-US" sz="1400" b="0" dirty="0" smtClean="0"/>
              <a:t>Buses and Facility Capacity:</a:t>
            </a:r>
            <a:r>
              <a:rPr lang="en-US" sz="1400" b="0" dirty="0"/>
              <a:t> </a:t>
            </a:r>
            <a:r>
              <a:rPr lang="en-US" sz="1400" b="0" dirty="0" smtClean="0"/>
              <a:t>Base and Increment</a:t>
            </a:r>
            <a:endParaRPr lang="en-US" sz="1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21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43944" y="4753275"/>
            <a:ext cx="7334109" cy="1537939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  <a:gd name="connsiteX0" fmla="*/ 3052 w 4282632"/>
              <a:gd name="connsiteY0" fmla="*/ 481639 h 1027898"/>
              <a:gd name="connsiteX1" fmla="*/ 4259932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3052 w 4282632"/>
              <a:gd name="connsiteY0" fmla="*/ 481639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18991 w 4282632"/>
              <a:gd name="connsiteY0" fmla="*/ 463396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18991 w 4282632"/>
              <a:gd name="connsiteY4" fmla="*/ 463396 h 102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632" h="1027898">
                <a:moveTo>
                  <a:pt x="18991" y="463396"/>
                </a:moveTo>
                <a:cubicBezTo>
                  <a:pt x="1445920" y="284606"/>
                  <a:pt x="2848942" y="178790"/>
                  <a:pt x="4275871" y="0"/>
                </a:cubicBezTo>
                <a:cubicBezTo>
                  <a:pt x="4277907" y="415621"/>
                  <a:pt x="4280596" y="600702"/>
                  <a:pt x="4282632" y="1016323"/>
                </a:cubicBezTo>
                <a:lnTo>
                  <a:pt x="0" y="1027898"/>
                </a:lnTo>
                <a:cubicBezTo>
                  <a:pt x="1018" y="714652"/>
                  <a:pt x="17973" y="776642"/>
                  <a:pt x="18991" y="463396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57341" y="3911587"/>
            <a:ext cx="7307314" cy="1530865"/>
          </a:xfrm>
          <a:custGeom>
            <a:avLst/>
            <a:gdLst>
              <a:gd name="connsiteX0" fmla="*/ 0 w 4328932"/>
              <a:gd name="connsiteY0" fmla="*/ 752354 h 1099595"/>
              <a:gd name="connsiteX1" fmla="*/ 11575 w 4328932"/>
              <a:gd name="connsiteY1" fmla="*/ 1099595 h 1099595"/>
              <a:gd name="connsiteX2" fmla="*/ 4317357 w 4328932"/>
              <a:gd name="connsiteY2" fmla="*/ 613458 h 1099595"/>
              <a:gd name="connsiteX3" fmla="*/ 4328932 w 4328932"/>
              <a:gd name="connsiteY3" fmla="*/ 0 h 1099595"/>
              <a:gd name="connsiteX4" fmla="*/ 2419109 w 4328932"/>
              <a:gd name="connsiteY4" fmla="*/ 243068 h 1099595"/>
              <a:gd name="connsiteX5" fmla="*/ 0 w 4328932"/>
              <a:gd name="connsiteY5" fmla="*/ 752354 h 1099595"/>
              <a:gd name="connsiteX0" fmla="*/ 0 w 4328932"/>
              <a:gd name="connsiteY0" fmla="*/ 937549 h 1284790"/>
              <a:gd name="connsiteX1" fmla="*/ 11575 w 4328932"/>
              <a:gd name="connsiteY1" fmla="*/ 1284790 h 1284790"/>
              <a:gd name="connsiteX2" fmla="*/ 4317357 w 4328932"/>
              <a:gd name="connsiteY2" fmla="*/ 798653 h 1284790"/>
              <a:gd name="connsiteX3" fmla="*/ 4328932 w 4328932"/>
              <a:gd name="connsiteY3" fmla="*/ 185195 h 1284790"/>
              <a:gd name="connsiteX4" fmla="*/ 2974694 w 4328932"/>
              <a:gd name="connsiteY4" fmla="*/ 0 h 1284790"/>
              <a:gd name="connsiteX5" fmla="*/ 0 w 4328932"/>
              <a:gd name="connsiteY5" fmla="*/ 937549 h 1284790"/>
              <a:gd name="connsiteX0" fmla="*/ 0 w 4317358"/>
              <a:gd name="connsiteY0" fmla="*/ 949124 h 1296365"/>
              <a:gd name="connsiteX1" fmla="*/ 11575 w 4317358"/>
              <a:gd name="connsiteY1" fmla="*/ 1296365 h 1296365"/>
              <a:gd name="connsiteX2" fmla="*/ 4317357 w 4317358"/>
              <a:gd name="connsiteY2" fmla="*/ 810228 h 1296365"/>
              <a:gd name="connsiteX3" fmla="*/ 4317358 w 4317358"/>
              <a:gd name="connsiteY3" fmla="*/ 0 h 1296365"/>
              <a:gd name="connsiteX4" fmla="*/ 2974694 w 4317358"/>
              <a:gd name="connsiteY4" fmla="*/ 11575 h 1296365"/>
              <a:gd name="connsiteX5" fmla="*/ 0 w 4317358"/>
              <a:gd name="connsiteY5" fmla="*/ 949124 h 1296365"/>
              <a:gd name="connsiteX0" fmla="*/ 0 w 4317358"/>
              <a:gd name="connsiteY0" fmla="*/ 1099594 h 1446835"/>
              <a:gd name="connsiteX1" fmla="*/ 11575 w 4317358"/>
              <a:gd name="connsiteY1" fmla="*/ 1446835 h 1446835"/>
              <a:gd name="connsiteX2" fmla="*/ 4317357 w 4317358"/>
              <a:gd name="connsiteY2" fmla="*/ 960698 h 1446835"/>
              <a:gd name="connsiteX3" fmla="*/ 4317358 w 4317358"/>
              <a:gd name="connsiteY3" fmla="*/ 150470 h 1446835"/>
              <a:gd name="connsiteX4" fmla="*/ 3761772 w 4317358"/>
              <a:gd name="connsiteY4" fmla="*/ 0 h 1446835"/>
              <a:gd name="connsiteX5" fmla="*/ 0 w 4317358"/>
              <a:gd name="connsiteY5" fmla="*/ 1099594 h 1446835"/>
              <a:gd name="connsiteX0" fmla="*/ 0 w 4317357"/>
              <a:gd name="connsiteY0" fmla="*/ 1111170 h 1458411"/>
              <a:gd name="connsiteX1" fmla="*/ 11575 w 4317357"/>
              <a:gd name="connsiteY1" fmla="*/ 1458411 h 1458411"/>
              <a:gd name="connsiteX2" fmla="*/ 4317357 w 4317357"/>
              <a:gd name="connsiteY2" fmla="*/ 972274 h 1458411"/>
              <a:gd name="connsiteX3" fmla="*/ 4305784 w 4317357"/>
              <a:gd name="connsiteY3" fmla="*/ 0 h 1458411"/>
              <a:gd name="connsiteX4" fmla="*/ 3761772 w 4317357"/>
              <a:gd name="connsiteY4" fmla="*/ 11576 h 1458411"/>
              <a:gd name="connsiteX5" fmla="*/ 0 w 4317357"/>
              <a:gd name="connsiteY5" fmla="*/ 1111170 h 1458411"/>
              <a:gd name="connsiteX0" fmla="*/ 0 w 4317359"/>
              <a:gd name="connsiteY0" fmla="*/ 1134320 h 1481561"/>
              <a:gd name="connsiteX1" fmla="*/ 11575 w 4317359"/>
              <a:gd name="connsiteY1" fmla="*/ 1481561 h 1481561"/>
              <a:gd name="connsiteX2" fmla="*/ 4317357 w 4317359"/>
              <a:gd name="connsiteY2" fmla="*/ 995424 h 1481561"/>
              <a:gd name="connsiteX3" fmla="*/ 4317359 w 4317359"/>
              <a:gd name="connsiteY3" fmla="*/ 0 h 1481561"/>
              <a:gd name="connsiteX4" fmla="*/ 3761772 w 4317359"/>
              <a:gd name="connsiteY4" fmla="*/ 34726 h 1481561"/>
              <a:gd name="connsiteX5" fmla="*/ 0 w 4317359"/>
              <a:gd name="connsiteY5" fmla="*/ 1134320 h 1481561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761772 w 4317357"/>
              <a:gd name="connsiteY4" fmla="*/ 69450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256446 w 4317357"/>
              <a:gd name="connsiteY4" fmla="*/ 93514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2702993 w 4317357"/>
              <a:gd name="connsiteY4" fmla="*/ 141640 h 1516285"/>
              <a:gd name="connsiteX5" fmla="*/ 0 w 4317357"/>
              <a:gd name="connsiteY5" fmla="*/ 1169044 h 1516285"/>
              <a:gd name="connsiteX0" fmla="*/ 0 w 4332348"/>
              <a:gd name="connsiteY0" fmla="*/ 1169044 h 1516285"/>
              <a:gd name="connsiteX1" fmla="*/ 11575 w 4332348"/>
              <a:gd name="connsiteY1" fmla="*/ 1516285 h 1516285"/>
              <a:gd name="connsiteX2" fmla="*/ 4317357 w 4332348"/>
              <a:gd name="connsiteY2" fmla="*/ 1030148 h 1516285"/>
              <a:gd name="connsiteX3" fmla="*/ 4332348 w 4332348"/>
              <a:gd name="connsiteY3" fmla="*/ 0 h 1516285"/>
              <a:gd name="connsiteX4" fmla="*/ 2702993 w 4332348"/>
              <a:gd name="connsiteY4" fmla="*/ 141640 h 1516285"/>
              <a:gd name="connsiteX5" fmla="*/ 0 w 4332348"/>
              <a:gd name="connsiteY5" fmla="*/ 1169044 h 1516285"/>
              <a:gd name="connsiteX0" fmla="*/ 3680 w 4320773"/>
              <a:gd name="connsiteY0" fmla="*/ 9019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3680 w 4320773"/>
              <a:gd name="connsiteY5" fmla="*/ 901919 h 1516285"/>
              <a:gd name="connsiteX0" fmla="*/ 11308 w 4320773"/>
              <a:gd name="connsiteY0" fmla="*/ 8383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11308 w 4320773"/>
              <a:gd name="connsiteY5" fmla="*/ 838319 h 1516285"/>
              <a:gd name="connsiteX0" fmla="*/ 157 w 4324878"/>
              <a:gd name="connsiteY0" fmla="*/ 838319 h 1516285"/>
              <a:gd name="connsiteX1" fmla="*/ 4105 w 4324878"/>
              <a:gd name="connsiteY1" fmla="*/ 1516285 h 1516285"/>
              <a:gd name="connsiteX2" fmla="*/ 4309887 w 4324878"/>
              <a:gd name="connsiteY2" fmla="*/ 1030148 h 1516285"/>
              <a:gd name="connsiteX3" fmla="*/ 4324878 w 4324878"/>
              <a:gd name="connsiteY3" fmla="*/ 0 h 1516285"/>
              <a:gd name="connsiteX4" fmla="*/ 2695523 w 4324878"/>
              <a:gd name="connsiteY4" fmla="*/ 141640 h 1516285"/>
              <a:gd name="connsiteX5" fmla="*/ 157 w 4324878"/>
              <a:gd name="connsiteY5" fmla="*/ 838319 h 1516285"/>
              <a:gd name="connsiteX0" fmla="*/ 157 w 4324878"/>
              <a:gd name="connsiteY0" fmla="*/ 838319 h 1400833"/>
              <a:gd name="connsiteX1" fmla="*/ 4105 w 4324878"/>
              <a:gd name="connsiteY1" fmla="*/ 1400833 h 1400833"/>
              <a:gd name="connsiteX2" fmla="*/ 4309887 w 4324878"/>
              <a:gd name="connsiteY2" fmla="*/ 1030148 h 1400833"/>
              <a:gd name="connsiteX3" fmla="*/ 4324878 w 4324878"/>
              <a:gd name="connsiteY3" fmla="*/ 0 h 1400833"/>
              <a:gd name="connsiteX4" fmla="*/ 2695523 w 4324878"/>
              <a:gd name="connsiteY4" fmla="*/ 141640 h 1400833"/>
              <a:gd name="connsiteX5" fmla="*/ 157 w 4324878"/>
              <a:gd name="connsiteY5" fmla="*/ 838319 h 1400833"/>
              <a:gd name="connsiteX0" fmla="*/ 3366 w 4320773"/>
              <a:gd name="connsiteY0" fmla="*/ 838319 h 1400833"/>
              <a:gd name="connsiteX1" fmla="*/ 0 w 4320773"/>
              <a:gd name="connsiteY1" fmla="*/ 1400833 h 1400833"/>
              <a:gd name="connsiteX2" fmla="*/ 4305782 w 4320773"/>
              <a:gd name="connsiteY2" fmla="*/ 1030148 h 1400833"/>
              <a:gd name="connsiteX3" fmla="*/ 4320773 w 4320773"/>
              <a:gd name="connsiteY3" fmla="*/ 0 h 1400833"/>
              <a:gd name="connsiteX4" fmla="*/ 2691418 w 4320773"/>
              <a:gd name="connsiteY4" fmla="*/ 141640 h 1400833"/>
              <a:gd name="connsiteX5" fmla="*/ 3366 w 4320773"/>
              <a:gd name="connsiteY5" fmla="*/ 838319 h 1400833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82806 w 4400213"/>
              <a:gd name="connsiteY0" fmla="*/ 838319 h 1369841"/>
              <a:gd name="connsiteX1" fmla="*/ 94069 w 4400213"/>
              <a:gd name="connsiteY1" fmla="*/ 1369346 h 1369841"/>
              <a:gd name="connsiteX2" fmla="*/ 4385222 w 4400213"/>
              <a:gd name="connsiteY2" fmla="*/ 1030148 h 1369841"/>
              <a:gd name="connsiteX3" fmla="*/ 4400213 w 4400213"/>
              <a:gd name="connsiteY3" fmla="*/ 0 h 1369841"/>
              <a:gd name="connsiteX4" fmla="*/ 2763544 w 4400213"/>
              <a:gd name="connsiteY4" fmla="*/ 78667 h 1369841"/>
              <a:gd name="connsiteX5" fmla="*/ 82806 w 4400213"/>
              <a:gd name="connsiteY5" fmla="*/ 838319 h 1369841"/>
              <a:gd name="connsiteX0" fmla="*/ 145 w 4317552"/>
              <a:gd name="connsiteY0" fmla="*/ 838319 h 1369346"/>
              <a:gd name="connsiteX1" fmla="*/ 11408 w 4317552"/>
              <a:gd name="connsiteY1" fmla="*/ 1369346 h 1369346"/>
              <a:gd name="connsiteX2" fmla="*/ 4302561 w 4317552"/>
              <a:gd name="connsiteY2" fmla="*/ 1030148 h 1369346"/>
              <a:gd name="connsiteX3" fmla="*/ 4317552 w 4317552"/>
              <a:gd name="connsiteY3" fmla="*/ 0 h 1369346"/>
              <a:gd name="connsiteX4" fmla="*/ 2680883 w 4317552"/>
              <a:gd name="connsiteY4" fmla="*/ 78667 h 1369346"/>
              <a:gd name="connsiteX5" fmla="*/ 145 w 4317552"/>
              <a:gd name="connsiteY5" fmla="*/ 838319 h 1369346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302561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280618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80883 w 4280981"/>
              <a:gd name="connsiteY4" fmla="*/ 89163 h 1379842"/>
              <a:gd name="connsiteX5" fmla="*/ 145 w 4280981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73569 w 4280981"/>
              <a:gd name="connsiteY4" fmla="*/ 173128 h 1379842"/>
              <a:gd name="connsiteX5" fmla="*/ 145 w 4280981"/>
              <a:gd name="connsiteY5" fmla="*/ 848815 h 1379842"/>
              <a:gd name="connsiteX0" fmla="*/ 5392 w 4271599"/>
              <a:gd name="connsiteY0" fmla="*/ 554937 h 1379842"/>
              <a:gd name="connsiteX1" fmla="*/ 2026 w 4271599"/>
              <a:gd name="connsiteY1" fmla="*/ 1379842 h 1379842"/>
              <a:gd name="connsiteX2" fmla="*/ 4271236 w 4271599"/>
              <a:gd name="connsiteY2" fmla="*/ 1040644 h 1379842"/>
              <a:gd name="connsiteX3" fmla="*/ 4271599 w 4271599"/>
              <a:gd name="connsiteY3" fmla="*/ 0 h 1379842"/>
              <a:gd name="connsiteX4" fmla="*/ 2664187 w 4271599"/>
              <a:gd name="connsiteY4" fmla="*/ 173128 h 1379842"/>
              <a:gd name="connsiteX5" fmla="*/ 5392 w 4271599"/>
              <a:gd name="connsiteY5" fmla="*/ 554937 h 1379842"/>
              <a:gd name="connsiteX0" fmla="*/ 5392 w 4271599"/>
              <a:gd name="connsiteY0" fmla="*/ 560234 h 1385139"/>
              <a:gd name="connsiteX1" fmla="*/ 2026 w 4271599"/>
              <a:gd name="connsiteY1" fmla="*/ 1385139 h 1385139"/>
              <a:gd name="connsiteX2" fmla="*/ 4271236 w 4271599"/>
              <a:gd name="connsiteY2" fmla="*/ 1045941 h 1385139"/>
              <a:gd name="connsiteX3" fmla="*/ 4271599 w 4271599"/>
              <a:gd name="connsiteY3" fmla="*/ 5297 h 1385139"/>
              <a:gd name="connsiteX4" fmla="*/ 2656873 w 4271599"/>
              <a:gd name="connsiteY4" fmla="*/ 0 h 1385139"/>
              <a:gd name="connsiteX5" fmla="*/ 5392 w 4271599"/>
              <a:gd name="connsiteY5" fmla="*/ 560234 h 1385139"/>
              <a:gd name="connsiteX0" fmla="*/ 5392 w 4271599"/>
              <a:gd name="connsiteY0" fmla="*/ 649398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649398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880302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722703 w 4271599"/>
              <a:gd name="connsiteY4" fmla="*/ 550971 h 1474303"/>
              <a:gd name="connsiteX5" fmla="*/ 5392 w 4271599"/>
              <a:gd name="connsiteY5" fmla="*/ 880302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25402 w 4274298"/>
              <a:gd name="connsiteY4" fmla="*/ 550971 h 1474303"/>
              <a:gd name="connsiteX5" fmla="*/ 777 w 4274298"/>
              <a:gd name="connsiteY5" fmla="*/ 890798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10773 w 4274298"/>
              <a:gd name="connsiteY4" fmla="*/ 508989 h 1474303"/>
              <a:gd name="connsiteX5" fmla="*/ 777 w 4274298"/>
              <a:gd name="connsiteY5" fmla="*/ 890798 h 1474303"/>
              <a:gd name="connsiteX0" fmla="*/ 777 w 4273935"/>
              <a:gd name="connsiteY0" fmla="*/ 449982 h 1033487"/>
              <a:gd name="connsiteX1" fmla="*/ 4725 w 4273935"/>
              <a:gd name="connsiteY1" fmla="*/ 1033487 h 1033487"/>
              <a:gd name="connsiteX2" fmla="*/ 4273935 w 4273935"/>
              <a:gd name="connsiteY2" fmla="*/ 694289 h 1033487"/>
              <a:gd name="connsiteX3" fmla="*/ 4266984 w 4273935"/>
              <a:gd name="connsiteY3" fmla="*/ 0 h 1033487"/>
              <a:gd name="connsiteX4" fmla="*/ 2710773 w 4273935"/>
              <a:gd name="connsiteY4" fmla="*/ 68173 h 1033487"/>
              <a:gd name="connsiteX5" fmla="*/ 777 w 4273935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11935 w 4278142"/>
              <a:gd name="connsiteY0" fmla="*/ 449982 h 928531"/>
              <a:gd name="connsiteX1" fmla="*/ 1254 w 4278142"/>
              <a:gd name="connsiteY1" fmla="*/ 928531 h 928531"/>
              <a:gd name="connsiteX2" fmla="*/ 4277779 w 4278142"/>
              <a:gd name="connsiteY2" fmla="*/ 851724 h 928531"/>
              <a:gd name="connsiteX3" fmla="*/ 4278142 w 4278142"/>
              <a:gd name="connsiteY3" fmla="*/ 0 h 928531"/>
              <a:gd name="connsiteX4" fmla="*/ 2721931 w 4278142"/>
              <a:gd name="connsiteY4" fmla="*/ 68173 h 928531"/>
              <a:gd name="connsiteX5" fmla="*/ 11935 w 4278142"/>
              <a:gd name="connsiteY5" fmla="*/ 449982 h 928531"/>
              <a:gd name="connsiteX0" fmla="*/ 778 w 4266985"/>
              <a:gd name="connsiteY0" fmla="*/ 449982 h 960018"/>
              <a:gd name="connsiteX1" fmla="*/ 4726 w 4266985"/>
              <a:gd name="connsiteY1" fmla="*/ 960018 h 960018"/>
              <a:gd name="connsiteX2" fmla="*/ 4266622 w 4266985"/>
              <a:gd name="connsiteY2" fmla="*/ 851724 h 960018"/>
              <a:gd name="connsiteX3" fmla="*/ 4266985 w 4266985"/>
              <a:gd name="connsiteY3" fmla="*/ 0 h 960018"/>
              <a:gd name="connsiteX4" fmla="*/ 2710774 w 4266985"/>
              <a:gd name="connsiteY4" fmla="*/ 68173 h 960018"/>
              <a:gd name="connsiteX5" fmla="*/ 778 w 4266985"/>
              <a:gd name="connsiteY5" fmla="*/ 449982 h 960018"/>
              <a:gd name="connsiteX0" fmla="*/ 778 w 4266985"/>
              <a:gd name="connsiteY0" fmla="*/ 449982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449982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47346 w 4266985"/>
              <a:gd name="connsiteY4" fmla="*/ 561467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90530"/>
              <a:gd name="connsiteY0" fmla="*/ 1048232 h 1442816"/>
              <a:gd name="connsiteX1" fmla="*/ 4726 w 4290530"/>
              <a:gd name="connsiteY1" fmla="*/ 1442816 h 1442816"/>
              <a:gd name="connsiteX2" fmla="*/ 4290530 w 4290530"/>
              <a:gd name="connsiteY2" fmla="*/ 844988 h 1442816"/>
              <a:gd name="connsiteX3" fmla="*/ 4266985 w 4290530"/>
              <a:gd name="connsiteY3" fmla="*/ 0 h 1442816"/>
              <a:gd name="connsiteX4" fmla="*/ 778 w 4290530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844988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622"/>
              <a:gd name="connsiteY0" fmla="*/ 945312 h 1339896"/>
              <a:gd name="connsiteX1" fmla="*/ 4726 w 4266622"/>
              <a:gd name="connsiteY1" fmla="*/ 1339896 h 1339896"/>
              <a:gd name="connsiteX2" fmla="*/ 4266622 w 4266622"/>
              <a:gd name="connsiteY2" fmla="*/ 742068 h 1339896"/>
              <a:gd name="connsiteX3" fmla="*/ 4251047 w 4266622"/>
              <a:gd name="connsiteY3" fmla="*/ 0 h 1339896"/>
              <a:gd name="connsiteX4" fmla="*/ 778 w 4266622"/>
              <a:gd name="connsiteY4" fmla="*/ 945312 h 1339896"/>
              <a:gd name="connsiteX0" fmla="*/ 28588 w 4262555"/>
              <a:gd name="connsiteY0" fmla="*/ 991054 h 1339896"/>
              <a:gd name="connsiteX1" fmla="*/ 659 w 4262555"/>
              <a:gd name="connsiteY1" fmla="*/ 1339896 h 1339896"/>
              <a:gd name="connsiteX2" fmla="*/ 4262555 w 4262555"/>
              <a:gd name="connsiteY2" fmla="*/ 742068 h 1339896"/>
              <a:gd name="connsiteX3" fmla="*/ 4246980 w 4262555"/>
              <a:gd name="connsiteY3" fmla="*/ 0 h 1339896"/>
              <a:gd name="connsiteX4" fmla="*/ 28588 w 4262555"/>
              <a:gd name="connsiteY4" fmla="*/ 991054 h 1339896"/>
              <a:gd name="connsiteX0" fmla="*/ 5941 w 4263816"/>
              <a:gd name="connsiteY0" fmla="*/ 1013925 h 1339896"/>
              <a:gd name="connsiteX1" fmla="*/ 1920 w 4263816"/>
              <a:gd name="connsiteY1" fmla="*/ 1339896 h 1339896"/>
              <a:gd name="connsiteX2" fmla="*/ 4263816 w 4263816"/>
              <a:gd name="connsiteY2" fmla="*/ 742068 h 1339896"/>
              <a:gd name="connsiteX3" fmla="*/ 4248241 w 4263816"/>
              <a:gd name="connsiteY3" fmla="*/ 0 h 1339896"/>
              <a:gd name="connsiteX4" fmla="*/ 5941 w 4263816"/>
              <a:gd name="connsiteY4" fmla="*/ 1013925 h 1339896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42068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53504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991054 h 1294154"/>
              <a:gd name="connsiteX1" fmla="*/ 4727 w 4258653"/>
              <a:gd name="connsiteY1" fmla="*/ 1294154 h 1294154"/>
              <a:gd name="connsiteX2" fmla="*/ 4258653 w 4258653"/>
              <a:gd name="connsiteY2" fmla="*/ 730633 h 1294154"/>
              <a:gd name="connsiteX3" fmla="*/ 4251048 w 4258653"/>
              <a:gd name="connsiteY3" fmla="*/ 0 h 1294154"/>
              <a:gd name="connsiteX4" fmla="*/ 778 w 4258653"/>
              <a:gd name="connsiteY4" fmla="*/ 991054 h 1294154"/>
              <a:gd name="connsiteX0" fmla="*/ 778 w 4266987"/>
              <a:gd name="connsiteY0" fmla="*/ 979618 h 1282718"/>
              <a:gd name="connsiteX1" fmla="*/ 4727 w 4266987"/>
              <a:gd name="connsiteY1" fmla="*/ 1282718 h 1282718"/>
              <a:gd name="connsiteX2" fmla="*/ 4258653 w 4266987"/>
              <a:gd name="connsiteY2" fmla="*/ 719197 h 1282718"/>
              <a:gd name="connsiteX3" fmla="*/ 4266987 w 4266987"/>
              <a:gd name="connsiteY3" fmla="*/ 0 h 1282718"/>
              <a:gd name="connsiteX4" fmla="*/ 778 w 4266987"/>
              <a:gd name="connsiteY4" fmla="*/ 979618 h 128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987" h="1282718">
                <a:moveTo>
                  <a:pt x="778" y="979618"/>
                </a:moveTo>
                <a:cubicBezTo>
                  <a:pt x="-449" y="1184407"/>
                  <a:pt x="-905" y="1017204"/>
                  <a:pt x="4727" y="1282718"/>
                </a:cubicBezTo>
                <a:cubicBezTo>
                  <a:pt x="1425359" y="1068195"/>
                  <a:pt x="2838021" y="933720"/>
                  <a:pt x="4258653" y="719197"/>
                </a:cubicBezTo>
                <a:cubicBezTo>
                  <a:pt x="4258653" y="449121"/>
                  <a:pt x="4266987" y="270076"/>
                  <a:pt x="4266987" y="0"/>
                </a:cubicBezTo>
                <a:lnTo>
                  <a:pt x="778" y="979618"/>
                </a:lnTo>
                <a:close/>
              </a:path>
            </a:pathLst>
          </a:custGeom>
          <a:solidFill>
            <a:srgbClr val="BF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Increment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738039"/>
              </p:ext>
            </p:extLst>
          </p:nvPr>
        </p:nvGraphicFramePr>
        <p:xfrm>
          <a:off x="474785" y="2127738"/>
          <a:ext cx="8088923" cy="473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Left Brace 19"/>
          <p:cNvSpPr/>
          <p:nvPr/>
        </p:nvSpPr>
        <p:spPr>
          <a:xfrm rot="5400000">
            <a:off x="4506947" y="1091783"/>
            <a:ext cx="277911" cy="4194026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64090" y="2549736"/>
            <a:ext cx="3758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Need interim solution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052055" flipV="1">
            <a:off x="2707254" y="3896075"/>
            <a:ext cx="3872204" cy="587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1356" y="970579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7388163" y="2002618"/>
            <a:ext cx="299214" cy="148675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06422" y="2175298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Need 4</a:t>
            </a:r>
            <a:r>
              <a:rPr lang="en-US" i="1" baseline="30000" dirty="0" smtClean="0">
                <a:solidFill>
                  <a:srgbClr val="C00000"/>
                </a:solidFill>
              </a:rPr>
              <a:t>th</a:t>
            </a:r>
            <a:r>
              <a:rPr lang="en-US" i="1" dirty="0" smtClean="0">
                <a:solidFill>
                  <a:srgbClr val="C00000"/>
                </a:solidFill>
              </a:rPr>
              <a:t> garage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3" y="1593873"/>
            <a:ext cx="7006590" cy="761534"/>
          </a:xfrm>
        </p:spPr>
        <p:txBody>
          <a:bodyPr>
            <a:normAutofit/>
          </a:bodyPr>
          <a:lstStyle/>
          <a:p>
            <a:r>
              <a:rPr lang="en-US" sz="1400" b="0" dirty="0" smtClean="0"/>
              <a:t>Buses and Facility Capacity: Base, Increment and HB 2017</a:t>
            </a:r>
            <a:endParaRPr lang="en-US" sz="1400" b="0" dirty="0"/>
          </a:p>
        </p:txBody>
      </p:sp>
      <p:sp>
        <p:nvSpPr>
          <p:cNvPr id="14" name="Freeform 13"/>
          <p:cNvSpPr/>
          <p:nvPr/>
        </p:nvSpPr>
        <p:spPr>
          <a:xfrm>
            <a:off x="2322176" y="3049184"/>
            <a:ext cx="5942479" cy="1758345"/>
          </a:xfrm>
          <a:custGeom>
            <a:avLst/>
            <a:gdLst>
              <a:gd name="connsiteX0" fmla="*/ 0 w 3576578"/>
              <a:gd name="connsiteY0" fmla="*/ 1828800 h 1828800"/>
              <a:gd name="connsiteX1" fmla="*/ 1562583 w 3576578"/>
              <a:gd name="connsiteY1" fmla="*/ 462987 h 1828800"/>
              <a:gd name="connsiteX2" fmla="*/ 2997843 w 3576578"/>
              <a:gd name="connsiteY2" fmla="*/ 34724 h 1828800"/>
              <a:gd name="connsiteX3" fmla="*/ 3576578 w 3576578"/>
              <a:gd name="connsiteY3" fmla="*/ 0 h 1828800"/>
              <a:gd name="connsiteX4" fmla="*/ 3553428 w 3576578"/>
              <a:gd name="connsiteY4" fmla="*/ 937549 h 1828800"/>
              <a:gd name="connsiteX5" fmla="*/ 3020993 w 3576578"/>
              <a:gd name="connsiteY5" fmla="*/ 937549 h 1828800"/>
              <a:gd name="connsiteX6" fmla="*/ 0 w 3576578"/>
              <a:gd name="connsiteY6" fmla="*/ 1828800 h 1828800"/>
              <a:gd name="connsiteX0" fmla="*/ 0 w 4021747"/>
              <a:gd name="connsiteY0" fmla="*/ 1961147 h 1961147"/>
              <a:gd name="connsiteX1" fmla="*/ 2007752 w 4021747"/>
              <a:gd name="connsiteY1" fmla="*/ 462987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2996930 w 4021747"/>
              <a:gd name="connsiteY5" fmla="*/ 973644 h 1961147"/>
              <a:gd name="connsiteX6" fmla="*/ 0 w 4021747"/>
              <a:gd name="connsiteY6" fmla="*/ 1961147 h 1961147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840520 w 3865337"/>
              <a:gd name="connsiteY5" fmla="*/ 973644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912879 w 3865337"/>
              <a:gd name="connsiteY1" fmla="*/ 69158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985653"/>
              <a:gd name="connsiteY0" fmla="*/ 1961148 h 1961148"/>
              <a:gd name="connsiteX1" fmla="*/ 1033195 w 3985653"/>
              <a:gd name="connsiteY1" fmla="*/ 691587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1961148 h 1961148"/>
              <a:gd name="connsiteX1" fmla="*/ 1954395 w 3985653"/>
              <a:gd name="connsiteY1" fmla="*/ 726864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2437139 h 2437139"/>
              <a:gd name="connsiteX1" fmla="*/ 1954395 w 3985653"/>
              <a:gd name="connsiteY1" fmla="*/ 1202855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712888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094190 w 3962503"/>
              <a:gd name="connsiteY5" fmla="*/ 1627104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120762 w 3962503"/>
              <a:gd name="connsiteY5" fmla="*/ 1803495 h 2437401"/>
              <a:gd name="connsiteX6" fmla="*/ 0 w 3962503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71455"/>
              <a:gd name="connsiteY0" fmla="*/ 2437401 h 2437401"/>
              <a:gd name="connsiteX1" fmla="*/ 1954395 w 3971455"/>
              <a:gd name="connsiteY1" fmla="*/ 938532 h 2437401"/>
              <a:gd name="connsiteX2" fmla="*/ 3881184 w 3971455"/>
              <a:gd name="connsiteY2" fmla="*/ 262 h 2437401"/>
              <a:gd name="connsiteX3" fmla="*/ 3950222 w 3971455"/>
              <a:gd name="connsiteY3" fmla="*/ 0 h 2437401"/>
              <a:gd name="connsiteX4" fmla="*/ 3971361 w 3971455"/>
              <a:gd name="connsiteY4" fmla="*/ 1572552 h 2437401"/>
              <a:gd name="connsiteX5" fmla="*/ 2120762 w 3971455"/>
              <a:gd name="connsiteY5" fmla="*/ 1803495 h 2437401"/>
              <a:gd name="connsiteX6" fmla="*/ 0 w 3971455"/>
              <a:gd name="connsiteY6" fmla="*/ 2437401 h 2437401"/>
              <a:gd name="connsiteX0" fmla="*/ 0 w 3980289"/>
              <a:gd name="connsiteY0" fmla="*/ 2437401 h 2437401"/>
              <a:gd name="connsiteX1" fmla="*/ 1954395 w 3980289"/>
              <a:gd name="connsiteY1" fmla="*/ 938532 h 2437401"/>
              <a:gd name="connsiteX2" fmla="*/ 3881184 w 3980289"/>
              <a:gd name="connsiteY2" fmla="*/ 262 h 2437401"/>
              <a:gd name="connsiteX3" fmla="*/ 3950222 w 3980289"/>
              <a:gd name="connsiteY3" fmla="*/ 0 h 2437401"/>
              <a:gd name="connsiteX4" fmla="*/ 3980219 w 3980289"/>
              <a:gd name="connsiteY4" fmla="*/ 1572552 h 2437401"/>
              <a:gd name="connsiteX5" fmla="*/ 2120762 w 3980289"/>
              <a:gd name="connsiteY5" fmla="*/ 1803495 h 2437401"/>
              <a:gd name="connsiteX6" fmla="*/ 0 w 3980289"/>
              <a:gd name="connsiteY6" fmla="*/ 2437401 h 2437401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572290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56967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2125440 w 3985653"/>
              <a:gd name="connsiteY1" fmla="*/ 342193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19762 h 2419762"/>
              <a:gd name="connsiteX1" fmla="*/ 2125440 w 3985653"/>
              <a:gd name="connsiteY1" fmla="*/ 324816 h 2419762"/>
              <a:gd name="connsiteX2" fmla="*/ 3985653 w 3985653"/>
              <a:gd name="connsiteY2" fmla="*/ 0 h 2419762"/>
              <a:gd name="connsiteX3" fmla="*/ 3980219 w 3985653"/>
              <a:gd name="connsiteY3" fmla="*/ 1585781 h 2419762"/>
              <a:gd name="connsiteX4" fmla="*/ 2120762 w 3985653"/>
              <a:gd name="connsiteY4" fmla="*/ 1785856 h 2419762"/>
              <a:gd name="connsiteX5" fmla="*/ 0 w 3985653"/>
              <a:gd name="connsiteY5" fmla="*/ 2419762 h 2419762"/>
              <a:gd name="connsiteX0" fmla="*/ 0 w 4719721"/>
              <a:gd name="connsiteY0" fmla="*/ 2618454 h 2618454"/>
              <a:gd name="connsiteX1" fmla="*/ 2859508 w 4719721"/>
              <a:gd name="connsiteY1" fmla="*/ 324816 h 2618454"/>
              <a:gd name="connsiteX2" fmla="*/ 4719721 w 4719721"/>
              <a:gd name="connsiteY2" fmla="*/ 0 h 2618454"/>
              <a:gd name="connsiteX3" fmla="*/ 4714287 w 4719721"/>
              <a:gd name="connsiteY3" fmla="*/ 1585781 h 2618454"/>
              <a:gd name="connsiteX4" fmla="*/ 2854830 w 4719721"/>
              <a:gd name="connsiteY4" fmla="*/ 1785856 h 2618454"/>
              <a:gd name="connsiteX5" fmla="*/ 0 w 4719721"/>
              <a:gd name="connsiteY5" fmla="*/ 2618454 h 2618454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714287 w 4719721"/>
              <a:gd name="connsiteY3" fmla="*/ 1585781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654668 w 4719721"/>
              <a:gd name="connsiteY3" fmla="*/ 1419568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1762111 h 2637286"/>
              <a:gd name="connsiteX5" fmla="*/ 0 w 4683949"/>
              <a:gd name="connsiteY5" fmla="*/ 2637286 h 2637286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2047049 h 2637286"/>
              <a:gd name="connsiteX5" fmla="*/ 0 w 4683949"/>
              <a:gd name="connsiteY5" fmla="*/ 2637286 h 2637286"/>
              <a:gd name="connsiteX0" fmla="*/ 0 w 4040063"/>
              <a:gd name="connsiteY0" fmla="*/ 2779755 h 2779755"/>
              <a:gd name="connsiteX1" fmla="*/ 2215622 w 4040063"/>
              <a:gd name="connsiteY1" fmla="*/ 301071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3777642 w 4040063"/>
              <a:gd name="connsiteY1" fmla="*/ 111112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795987 w 4040063"/>
              <a:gd name="connsiteY1" fmla="*/ 1073475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12300"/>
              <a:gd name="connsiteY0" fmla="*/ 2687611 h 2687611"/>
              <a:gd name="connsiteX1" fmla="*/ 795987 w 4012300"/>
              <a:gd name="connsiteY1" fmla="*/ 981331 h 2687611"/>
              <a:gd name="connsiteX2" fmla="*/ 4012300 w 4012300"/>
              <a:gd name="connsiteY2" fmla="*/ 0 h 2687611"/>
              <a:gd name="connsiteX3" fmla="*/ 4010782 w 4012300"/>
              <a:gd name="connsiteY3" fmla="*/ 1303679 h 2687611"/>
              <a:gd name="connsiteX4" fmla="*/ 2210944 w 4012300"/>
              <a:gd name="connsiteY4" fmla="*/ 1954905 h 2687611"/>
              <a:gd name="connsiteX5" fmla="*/ 0 w 4012300"/>
              <a:gd name="connsiteY5" fmla="*/ 2687611 h 2687611"/>
              <a:gd name="connsiteX0" fmla="*/ 0 w 4012300"/>
              <a:gd name="connsiteY0" fmla="*/ 2687611 h 2687611"/>
              <a:gd name="connsiteX1" fmla="*/ 740461 w 4012300"/>
              <a:gd name="connsiteY1" fmla="*/ 1294620 h 2687611"/>
              <a:gd name="connsiteX2" fmla="*/ 4012300 w 4012300"/>
              <a:gd name="connsiteY2" fmla="*/ 0 h 2687611"/>
              <a:gd name="connsiteX3" fmla="*/ 4010782 w 4012300"/>
              <a:gd name="connsiteY3" fmla="*/ 1303679 h 2687611"/>
              <a:gd name="connsiteX4" fmla="*/ 2210944 w 4012300"/>
              <a:gd name="connsiteY4" fmla="*/ 1954905 h 2687611"/>
              <a:gd name="connsiteX5" fmla="*/ 0 w 4012300"/>
              <a:gd name="connsiteY5" fmla="*/ 2687611 h 2687611"/>
              <a:gd name="connsiteX0" fmla="*/ 0 w 4010861"/>
              <a:gd name="connsiteY0" fmla="*/ 2484895 h 2484895"/>
              <a:gd name="connsiteX1" fmla="*/ 740461 w 4010861"/>
              <a:gd name="connsiteY1" fmla="*/ 1091904 h 2484895"/>
              <a:gd name="connsiteX2" fmla="*/ 3984537 w 4010861"/>
              <a:gd name="connsiteY2" fmla="*/ 0 h 2484895"/>
              <a:gd name="connsiteX3" fmla="*/ 4010782 w 4010861"/>
              <a:gd name="connsiteY3" fmla="*/ 1100963 h 2484895"/>
              <a:gd name="connsiteX4" fmla="*/ 2210944 w 4010861"/>
              <a:gd name="connsiteY4" fmla="*/ 1752189 h 2484895"/>
              <a:gd name="connsiteX5" fmla="*/ 0 w 4010861"/>
              <a:gd name="connsiteY5" fmla="*/ 2484895 h 2484895"/>
              <a:gd name="connsiteX0" fmla="*/ 0 w 4010894"/>
              <a:gd name="connsiteY0" fmla="*/ 2484895 h 2484895"/>
              <a:gd name="connsiteX1" fmla="*/ 740461 w 4010894"/>
              <a:gd name="connsiteY1" fmla="*/ 1091904 h 2484895"/>
              <a:gd name="connsiteX2" fmla="*/ 3993791 w 4010894"/>
              <a:gd name="connsiteY2" fmla="*/ 0 h 2484895"/>
              <a:gd name="connsiteX3" fmla="*/ 4010782 w 4010894"/>
              <a:gd name="connsiteY3" fmla="*/ 1100963 h 2484895"/>
              <a:gd name="connsiteX4" fmla="*/ 2210944 w 4010894"/>
              <a:gd name="connsiteY4" fmla="*/ 1752189 h 2484895"/>
              <a:gd name="connsiteX5" fmla="*/ 0 w 4010894"/>
              <a:gd name="connsiteY5" fmla="*/ 2484895 h 2484895"/>
              <a:gd name="connsiteX0" fmla="*/ 0 w 4021554"/>
              <a:gd name="connsiteY0" fmla="*/ 2503324 h 2503324"/>
              <a:gd name="connsiteX1" fmla="*/ 740461 w 4021554"/>
              <a:gd name="connsiteY1" fmla="*/ 1110333 h 2503324"/>
              <a:gd name="connsiteX2" fmla="*/ 4021554 w 4021554"/>
              <a:gd name="connsiteY2" fmla="*/ 0 h 2503324"/>
              <a:gd name="connsiteX3" fmla="*/ 4010782 w 4021554"/>
              <a:gd name="connsiteY3" fmla="*/ 1119392 h 2503324"/>
              <a:gd name="connsiteX4" fmla="*/ 2210944 w 4021554"/>
              <a:gd name="connsiteY4" fmla="*/ 1770618 h 2503324"/>
              <a:gd name="connsiteX5" fmla="*/ 0 w 4021554"/>
              <a:gd name="connsiteY5" fmla="*/ 2503324 h 2503324"/>
              <a:gd name="connsiteX0" fmla="*/ 0 w 4038657"/>
              <a:gd name="connsiteY0" fmla="*/ 2503324 h 2503324"/>
              <a:gd name="connsiteX1" fmla="*/ 740461 w 4038657"/>
              <a:gd name="connsiteY1" fmla="*/ 1110333 h 2503324"/>
              <a:gd name="connsiteX2" fmla="*/ 4021554 w 4038657"/>
              <a:gd name="connsiteY2" fmla="*/ 0 h 2503324"/>
              <a:gd name="connsiteX3" fmla="*/ 4038545 w 4038657"/>
              <a:gd name="connsiteY3" fmla="*/ 1156249 h 2503324"/>
              <a:gd name="connsiteX4" fmla="*/ 2210944 w 4038657"/>
              <a:gd name="connsiteY4" fmla="*/ 1770618 h 2503324"/>
              <a:gd name="connsiteX5" fmla="*/ 0 w 4038657"/>
              <a:gd name="connsiteY5" fmla="*/ 2503324 h 2503324"/>
              <a:gd name="connsiteX0" fmla="*/ 0 w 4038657"/>
              <a:gd name="connsiteY0" fmla="*/ 2374323 h 2374323"/>
              <a:gd name="connsiteX1" fmla="*/ 740461 w 4038657"/>
              <a:gd name="connsiteY1" fmla="*/ 981332 h 2374323"/>
              <a:gd name="connsiteX2" fmla="*/ 4021554 w 4038657"/>
              <a:gd name="connsiteY2" fmla="*/ 0 h 2374323"/>
              <a:gd name="connsiteX3" fmla="*/ 4038545 w 4038657"/>
              <a:gd name="connsiteY3" fmla="*/ 1027248 h 2374323"/>
              <a:gd name="connsiteX4" fmla="*/ 2210944 w 4038657"/>
              <a:gd name="connsiteY4" fmla="*/ 1641617 h 2374323"/>
              <a:gd name="connsiteX5" fmla="*/ 0 w 4038657"/>
              <a:gd name="connsiteY5" fmla="*/ 2374323 h 2374323"/>
              <a:gd name="connsiteX0" fmla="*/ 0 w 4038657"/>
              <a:gd name="connsiteY0" fmla="*/ 2374323 h 2374323"/>
              <a:gd name="connsiteX1" fmla="*/ 694190 w 4038657"/>
              <a:gd name="connsiteY1" fmla="*/ 1110333 h 2374323"/>
              <a:gd name="connsiteX2" fmla="*/ 4021554 w 4038657"/>
              <a:gd name="connsiteY2" fmla="*/ 0 h 2374323"/>
              <a:gd name="connsiteX3" fmla="*/ 4038545 w 4038657"/>
              <a:gd name="connsiteY3" fmla="*/ 1027248 h 2374323"/>
              <a:gd name="connsiteX4" fmla="*/ 2210944 w 4038657"/>
              <a:gd name="connsiteY4" fmla="*/ 1641617 h 2374323"/>
              <a:gd name="connsiteX5" fmla="*/ 0 w 4038657"/>
              <a:gd name="connsiteY5" fmla="*/ 2374323 h 2374323"/>
              <a:gd name="connsiteX0" fmla="*/ 0 w 4029487"/>
              <a:gd name="connsiteY0" fmla="*/ 2374323 h 2374323"/>
              <a:gd name="connsiteX1" fmla="*/ 694190 w 4029487"/>
              <a:gd name="connsiteY1" fmla="*/ 1110333 h 2374323"/>
              <a:gd name="connsiteX2" fmla="*/ 4021554 w 4029487"/>
              <a:gd name="connsiteY2" fmla="*/ 0 h 2374323"/>
              <a:gd name="connsiteX3" fmla="*/ 4029291 w 4029487"/>
              <a:gd name="connsiteY3" fmla="*/ 1082536 h 2374323"/>
              <a:gd name="connsiteX4" fmla="*/ 2210944 w 4029487"/>
              <a:gd name="connsiteY4" fmla="*/ 1641617 h 2374323"/>
              <a:gd name="connsiteX5" fmla="*/ 0 w 4029487"/>
              <a:gd name="connsiteY5" fmla="*/ 2374323 h 237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9487" h="2374323">
                <a:moveTo>
                  <a:pt x="0" y="2374323"/>
                </a:moveTo>
                <a:lnTo>
                  <a:pt x="694190" y="1110333"/>
                </a:lnTo>
                <a:lnTo>
                  <a:pt x="4021554" y="0"/>
                </a:lnTo>
                <a:cubicBezTo>
                  <a:pt x="4019743" y="524184"/>
                  <a:pt x="4031102" y="558352"/>
                  <a:pt x="4029291" y="1082536"/>
                </a:cubicBezTo>
                <a:lnTo>
                  <a:pt x="2210944" y="1641617"/>
                </a:lnTo>
                <a:lnTo>
                  <a:pt x="0" y="2374323"/>
                </a:lnTo>
                <a:close/>
              </a:path>
            </a:pathLst>
          </a:custGeom>
          <a:solidFill>
            <a:srgbClr val="F8C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HB 2017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22</a:t>
            </a:fld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43944" y="4677765"/>
            <a:ext cx="7334109" cy="1537939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  <a:gd name="connsiteX0" fmla="*/ 3052 w 4282632"/>
              <a:gd name="connsiteY0" fmla="*/ 481639 h 1027898"/>
              <a:gd name="connsiteX1" fmla="*/ 4259932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3052 w 4282632"/>
              <a:gd name="connsiteY0" fmla="*/ 481639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18991 w 4282632"/>
              <a:gd name="connsiteY0" fmla="*/ 463396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18991 w 4282632"/>
              <a:gd name="connsiteY4" fmla="*/ 463396 h 102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632" h="1027898">
                <a:moveTo>
                  <a:pt x="18991" y="463396"/>
                </a:moveTo>
                <a:cubicBezTo>
                  <a:pt x="1445920" y="284606"/>
                  <a:pt x="2848942" y="178790"/>
                  <a:pt x="4275871" y="0"/>
                </a:cubicBezTo>
                <a:cubicBezTo>
                  <a:pt x="4277907" y="415621"/>
                  <a:pt x="4280596" y="600702"/>
                  <a:pt x="4282632" y="1016323"/>
                </a:cubicBezTo>
                <a:lnTo>
                  <a:pt x="0" y="1027898"/>
                </a:lnTo>
                <a:cubicBezTo>
                  <a:pt x="1018" y="714652"/>
                  <a:pt x="17973" y="776642"/>
                  <a:pt x="18991" y="463396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957341" y="3836077"/>
            <a:ext cx="7307314" cy="1530865"/>
          </a:xfrm>
          <a:custGeom>
            <a:avLst/>
            <a:gdLst>
              <a:gd name="connsiteX0" fmla="*/ 0 w 4328932"/>
              <a:gd name="connsiteY0" fmla="*/ 752354 h 1099595"/>
              <a:gd name="connsiteX1" fmla="*/ 11575 w 4328932"/>
              <a:gd name="connsiteY1" fmla="*/ 1099595 h 1099595"/>
              <a:gd name="connsiteX2" fmla="*/ 4317357 w 4328932"/>
              <a:gd name="connsiteY2" fmla="*/ 613458 h 1099595"/>
              <a:gd name="connsiteX3" fmla="*/ 4328932 w 4328932"/>
              <a:gd name="connsiteY3" fmla="*/ 0 h 1099595"/>
              <a:gd name="connsiteX4" fmla="*/ 2419109 w 4328932"/>
              <a:gd name="connsiteY4" fmla="*/ 243068 h 1099595"/>
              <a:gd name="connsiteX5" fmla="*/ 0 w 4328932"/>
              <a:gd name="connsiteY5" fmla="*/ 752354 h 1099595"/>
              <a:gd name="connsiteX0" fmla="*/ 0 w 4328932"/>
              <a:gd name="connsiteY0" fmla="*/ 937549 h 1284790"/>
              <a:gd name="connsiteX1" fmla="*/ 11575 w 4328932"/>
              <a:gd name="connsiteY1" fmla="*/ 1284790 h 1284790"/>
              <a:gd name="connsiteX2" fmla="*/ 4317357 w 4328932"/>
              <a:gd name="connsiteY2" fmla="*/ 798653 h 1284790"/>
              <a:gd name="connsiteX3" fmla="*/ 4328932 w 4328932"/>
              <a:gd name="connsiteY3" fmla="*/ 185195 h 1284790"/>
              <a:gd name="connsiteX4" fmla="*/ 2974694 w 4328932"/>
              <a:gd name="connsiteY4" fmla="*/ 0 h 1284790"/>
              <a:gd name="connsiteX5" fmla="*/ 0 w 4328932"/>
              <a:gd name="connsiteY5" fmla="*/ 937549 h 1284790"/>
              <a:gd name="connsiteX0" fmla="*/ 0 w 4317358"/>
              <a:gd name="connsiteY0" fmla="*/ 949124 h 1296365"/>
              <a:gd name="connsiteX1" fmla="*/ 11575 w 4317358"/>
              <a:gd name="connsiteY1" fmla="*/ 1296365 h 1296365"/>
              <a:gd name="connsiteX2" fmla="*/ 4317357 w 4317358"/>
              <a:gd name="connsiteY2" fmla="*/ 810228 h 1296365"/>
              <a:gd name="connsiteX3" fmla="*/ 4317358 w 4317358"/>
              <a:gd name="connsiteY3" fmla="*/ 0 h 1296365"/>
              <a:gd name="connsiteX4" fmla="*/ 2974694 w 4317358"/>
              <a:gd name="connsiteY4" fmla="*/ 11575 h 1296365"/>
              <a:gd name="connsiteX5" fmla="*/ 0 w 4317358"/>
              <a:gd name="connsiteY5" fmla="*/ 949124 h 1296365"/>
              <a:gd name="connsiteX0" fmla="*/ 0 w 4317358"/>
              <a:gd name="connsiteY0" fmla="*/ 1099594 h 1446835"/>
              <a:gd name="connsiteX1" fmla="*/ 11575 w 4317358"/>
              <a:gd name="connsiteY1" fmla="*/ 1446835 h 1446835"/>
              <a:gd name="connsiteX2" fmla="*/ 4317357 w 4317358"/>
              <a:gd name="connsiteY2" fmla="*/ 960698 h 1446835"/>
              <a:gd name="connsiteX3" fmla="*/ 4317358 w 4317358"/>
              <a:gd name="connsiteY3" fmla="*/ 150470 h 1446835"/>
              <a:gd name="connsiteX4" fmla="*/ 3761772 w 4317358"/>
              <a:gd name="connsiteY4" fmla="*/ 0 h 1446835"/>
              <a:gd name="connsiteX5" fmla="*/ 0 w 4317358"/>
              <a:gd name="connsiteY5" fmla="*/ 1099594 h 1446835"/>
              <a:gd name="connsiteX0" fmla="*/ 0 w 4317357"/>
              <a:gd name="connsiteY0" fmla="*/ 1111170 h 1458411"/>
              <a:gd name="connsiteX1" fmla="*/ 11575 w 4317357"/>
              <a:gd name="connsiteY1" fmla="*/ 1458411 h 1458411"/>
              <a:gd name="connsiteX2" fmla="*/ 4317357 w 4317357"/>
              <a:gd name="connsiteY2" fmla="*/ 972274 h 1458411"/>
              <a:gd name="connsiteX3" fmla="*/ 4305784 w 4317357"/>
              <a:gd name="connsiteY3" fmla="*/ 0 h 1458411"/>
              <a:gd name="connsiteX4" fmla="*/ 3761772 w 4317357"/>
              <a:gd name="connsiteY4" fmla="*/ 11576 h 1458411"/>
              <a:gd name="connsiteX5" fmla="*/ 0 w 4317357"/>
              <a:gd name="connsiteY5" fmla="*/ 1111170 h 1458411"/>
              <a:gd name="connsiteX0" fmla="*/ 0 w 4317359"/>
              <a:gd name="connsiteY0" fmla="*/ 1134320 h 1481561"/>
              <a:gd name="connsiteX1" fmla="*/ 11575 w 4317359"/>
              <a:gd name="connsiteY1" fmla="*/ 1481561 h 1481561"/>
              <a:gd name="connsiteX2" fmla="*/ 4317357 w 4317359"/>
              <a:gd name="connsiteY2" fmla="*/ 995424 h 1481561"/>
              <a:gd name="connsiteX3" fmla="*/ 4317359 w 4317359"/>
              <a:gd name="connsiteY3" fmla="*/ 0 h 1481561"/>
              <a:gd name="connsiteX4" fmla="*/ 3761772 w 4317359"/>
              <a:gd name="connsiteY4" fmla="*/ 34726 h 1481561"/>
              <a:gd name="connsiteX5" fmla="*/ 0 w 4317359"/>
              <a:gd name="connsiteY5" fmla="*/ 1134320 h 1481561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761772 w 4317357"/>
              <a:gd name="connsiteY4" fmla="*/ 69450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256446 w 4317357"/>
              <a:gd name="connsiteY4" fmla="*/ 93514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2702993 w 4317357"/>
              <a:gd name="connsiteY4" fmla="*/ 141640 h 1516285"/>
              <a:gd name="connsiteX5" fmla="*/ 0 w 4317357"/>
              <a:gd name="connsiteY5" fmla="*/ 1169044 h 1516285"/>
              <a:gd name="connsiteX0" fmla="*/ 0 w 4332348"/>
              <a:gd name="connsiteY0" fmla="*/ 1169044 h 1516285"/>
              <a:gd name="connsiteX1" fmla="*/ 11575 w 4332348"/>
              <a:gd name="connsiteY1" fmla="*/ 1516285 h 1516285"/>
              <a:gd name="connsiteX2" fmla="*/ 4317357 w 4332348"/>
              <a:gd name="connsiteY2" fmla="*/ 1030148 h 1516285"/>
              <a:gd name="connsiteX3" fmla="*/ 4332348 w 4332348"/>
              <a:gd name="connsiteY3" fmla="*/ 0 h 1516285"/>
              <a:gd name="connsiteX4" fmla="*/ 2702993 w 4332348"/>
              <a:gd name="connsiteY4" fmla="*/ 141640 h 1516285"/>
              <a:gd name="connsiteX5" fmla="*/ 0 w 4332348"/>
              <a:gd name="connsiteY5" fmla="*/ 1169044 h 1516285"/>
              <a:gd name="connsiteX0" fmla="*/ 3680 w 4320773"/>
              <a:gd name="connsiteY0" fmla="*/ 9019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3680 w 4320773"/>
              <a:gd name="connsiteY5" fmla="*/ 901919 h 1516285"/>
              <a:gd name="connsiteX0" fmla="*/ 11308 w 4320773"/>
              <a:gd name="connsiteY0" fmla="*/ 8383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11308 w 4320773"/>
              <a:gd name="connsiteY5" fmla="*/ 838319 h 1516285"/>
              <a:gd name="connsiteX0" fmla="*/ 157 w 4324878"/>
              <a:gd name="connsiteY0" fmla="*/ 838319 h 1516285"/>
              <a:gd name="connsiteX1" fmla="*/ 4105 w 4324878"/>
              <a:gd name="connsiteY1" fmla="*/ 1516285 h 1516285"/>
              <a:gd name="connsiteX2" fmla="*/ 4309887 w 4324878"/>
              <a:gd name="connsiteY2" fmla="*/ 1030148 h 1516285"/>
              <a:gd name="connsiteX3" fmla="*/ 4324878 w 4324878"/>
              <a:gd name="connsiteY3" fmla="*/ 0 h 1516285"/>
              <a:gd name="connsiteX4" fmla="*/ 2695523 w 4324878"/>
              <a:gd name="connsiteY4" fmla="*/ 141640 h 1516285"/>
              <a:gd name="connsiteX5" fmla="*/ 157 w 4324878"/>
              <a:gd name="connsiteY5" fmla="*/ 838319 h 1516285"/>
              <a:gd name="connsiteX0" fmla="*/ 157 w 4324878"/>
              <a:gd name="connsiteY0" fmla="*/ 838319 h 1400833"/>
              <a:gd name="connsiteX1" fmla="*/ 4105 w 4324878"/>
              <a:gd name="connsiteY1" fmla="*/ 1400833 h 1400833"/>
              <a:gd name="connsiteX2" fmla="*/ 4309887 w 4324878"/>
              <a:gd name="connsiteY2" fmla="*/ 1030148 h 1400833"/>
              <a:gd name="connsiteX3" fmla="*/ 4324878 w 4324878"/>
              <a:gd name="connsiteY3" fmla="*/ 0 h 1400833"/>
              <a:gd name="connsiteX4" fmla="*/ 2695523 w 4324878"/>
              <a:gd name="connsiteY4" fmla="*/ 141640 h 1400833"/>
              <a:gd name="connsiteX5" fmla="*/ 157 w 4324878"/>
              <a:gd name="connsiteY5" fmla="*/ 838319 h 1400833"/>
              <a:gd name="connsiteX0" fmla="*/ 3366 w 4320773"/>
              <a:gd name="connsiteY0" fmla="*/ 838319 h 1400833"/>
              <a:gd name="connsiteX1" fmla="*/ 0 w 4320773"/>
              <a:gd name="connsiteY1" fmla="*/ 1400833 h 1400833"/>
              <a:gd name="connsiteX2" fmla="*/ 4305782 w 4320773"/>
              <a:gd name="connsiteY2" fmla="*/ 1030148 h 1400833"/>
              <a:gd name="connsiteX3" fmla="*/ 4320773 w 4320773"/>
              <a:gd name="connsiteY3" fmla="*/ 0 h 1400833"/>
              <a:gd name="connsiteX4" fmla="*/ 2691418 w 4320773"/>
              <a:gd name="connsiteY4" fmla="*/ 141640 h 1400833"/>
              <a:gd name="connsiteX5" fmla="*/ 3366 w 4320773"/>
              <a:gd name="connsiteY5" fmla="*/ 838319 h 1400833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82806 w 4400213"/>
              <a:gd name="connsiteY0" fmla="*/ 838319 h 1369841"/>
              <a:gd name="connsiteX1" fmla="*/ 94069 w 4400213"/>
              <a:gd name="connsiteY1" fmla="*/ 1369346 h 1369841"/>
              <a:gd name="connsiteX2" fmla="*/ 4385222 w 4400213"/>
              <a:gd name="connsiteY2" fmla="*/ 1030148 h 1369841"/>
              <a:gd name="connsiteX3" fmla="*/ 4400213 w 4400213"/>
              <a:gd name="connsiteY3" fmla="*/ 0 h 1369841"/>
              <a:gd name="connsiteX4" fmla="*/ 2763544 w 4400213"/>
              <a:gd name="connsiteY4" fmla="*/ 78667 h 1369841"/>
              <a:gd name="connsiteX5" fmla="*/ 82806 w 4400213"/>
              <a:gd name="connsiteY5" fmla="*/ 838319 h 1369841"/>
              <a:gd name="connsiteX0" fmla="*/ 145 w 4317552"/>
              <a:gd name="connsiteY0" fmla="*/ 838319 h 1369346"/>
              <a:gd name="connsiteX1" fmla="*/ 11408 w 4317552"/>
              <a:gd name="connsiteY1" fmla="*/ 1369346 h 1369346"/>
              <a:gd name="connsiteX2" fmla="*/ 4302561 w 4317552"/>
              <a:gd name="connsiteY2" fmla="*/ 1030148 h 1369346"/>
              <a:gd name="connsiteX3" fmla="*/ 4317552 w 4317552"/>
              <a:gd name="connsiteY3" fmla="*/ 0 h 1369346"/>
              <a:gd name="connsiteX4" fmla="*/ 2680883 w 4317552"/>
              <a:gd name="connsiteY4" fmla="*/ 78667 h 1369346"/>
              <a:gd name="connsiteX5" fmla="*/ 145 w 4317552"/>
              <a:gd name="connsiteY5" fmla="*/ 838319 h 1369346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302561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280618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80883 w 4280981"/>
              <a:gd name="connsiteY4" fmla="*/ 89163 h 1379842"/>
              <a:gd name="connsiteX5" fmla="*/ 145 w 4280981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73569 w 4280981"/>
              <a:gd name="connsiteY4" fmla="*/ 173128 h 1379842"/>
              <a:gd name="connsiteX5" fmla="*/ 145 w 4280981"/>
              <a:gd name="connsiteY5" fmla="*/ 848815 h 1379842"/>
              <a:gd name="connsiteX0" fmla="*/ 5392 w 4271599"/>
              <a:gd name="connsiteY0" fmla="*/ 554937 h 1379842"/>
              <a:gd name="connsiteX1" fmla="*/ 2026 w 4271599"/>
              <a:gd name="connsiteY1" fmla="*/ 1379842 h 1379842"/>
              <a:gd name="connsiteX2" fmla="*/ 4271236 w 4271599"/>
              <a:gd name="connsiteY2" fmla="*/ 1040644 h 1379842"/>
              <a:gd name="connsiteX3" fmla="*/ 4271599 w 4271599"/>
              <a:gd name="connsiteY3" fmla="*/ 0 h 1379842"/>
              <a:gd name="connsiteX4" fmla="*/ 2664187 w 4271599"/>
              <a:gd name="connsiteY4" fmla="*/ 173128 h 1379842"/>
              <a:gd name="connsiteX5" fmla="*/ 5392 w 4271599"/>
              <a:gd name="connsiteY5" fmla="*/ 554937 h 1379842"/>
              <a:gd name="connsiteX0" fmla="*/ 5392 w 4271599"/>
              <a:gd name="connsiteY0" fmla="*/ 560234 h 1385139"/>
              <a:gd name="connsiteX1" fmla="*/ 2026 w 4271599"/>
              <a:gd name="connsiteY1" fmla="*/ 1385139 h 1385139"/>
              <a:gd name="connsiteX2" fmla="*/ 4271236 w 4271599"/>
              <a:gd name="connsiteY2" fmla="*/ 1045941 h 1385139"/>
              <a:gd name="connsiteX3" fmla="*/ 4271599 w 4271599"/>
              <a:gd name="connsiteY3" fmla="*/ 5297 h 1385139"/>
              <a:gd name="connsiteX4" fmla="*/ 2656873 w 4271599"/>
              <a:gd name="connsiteY4" fmla="*/ 0 h 1385139"/>
              <a:gd name="connsiteX5" fmla="*/ 5392 w 4271599"/>
              <a:gd name="connsiteY5" fmla="*/ 560234 h 1385139"/>
              <a:gd name="connsiteX0" fmla="*/ 5392 w 4271599"/>
              <a:gd name="connsiteY0" fmla="*/ 649398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649398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880302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722703 w 4271599"/>
              <a:gd name="connsiteY4" fmla="*/ 550971 h 1474303"/>
              <a:gd name="connsiteX5" fmla="*/ 5392 w 4271599"/>
              <a:gd name="connsiteY5" fmla="*/ 880302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25402 w 4274298"/>
              <a:gd name="connsiteY4" fmla="*/ 550971 h 1474303"/>
              <a:gd name="connsiteX5" fmla="*/ 777 w 4274298"/>
              <a:gd name="connsiteY5" fmla="*/ 890798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10773 w 4274298"/>
              <a:gd name="connsiteY4" fmla="*/ 508989 h 1474303"/>
              <a:gd name="connsiteX5" fmla="*/ 777 w 4274298"/>
              <a:gd name="connsiteY5" fmla="*/ 890798 h 1474303"/>
              <a:gd name="connsiteX0" fmla="*/ 777 w 4273935"/>
              <a:gd name="connsiteY0" fmla="*/ 449982 h 1033487"/>
              <a:gd name="connsiteX1" fmla="*/ 4725 w 4273935"/>
              <a:gd name="connsiteY1" fmla="*/ 1033487 h 1033487"/>
              <a:gd name="connsiteX2" fmla="*/ 4273935 w 4273935"/>
              <a:gd name="connsiteY2" fmla="*/ 694289 h 1033487"/>
              <a:gd name="connsiteX3" fmla="*/ 4266984 w 4273935"/>
              <a:gd name="connsiteY3" fmla="*/ 0 h 1033487"/>
              <a:gd name="connsiteX4" fmla="*/ 2710773 w 4273935"/>
              <a:gd name="connsiteY4" fmla="*/ 68173 h 1033487"/>
              <a:gd name="connsiteX5" fmla="*/ 777 w 4273935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11935 w 4278142"/>
              <a:gd name="connsiteY0" fmla="*/ 449982 h 928531"/>
              <a:gd name="connsiteX1" fmla="*/ 1254 w 4278142"/>
              <a:gd name="connsiteY1" fmla="*/ 928531 h 928531"/>
              <a:gd name="connsiteX2" fmla="*/ 4277779 w 4278142"/>
              <a:gd name="connsiteY2" fmla="*/ 851724 h 928531"/>
              <a:gd name="connsiteX3" fmla="*/ 4278142 w 4278142"/>
              <a:gd name="connsiteY3" fmla="*/ 0 h 928531"/>
              <a:gd name="connsiteX4" fmla="*/ 2721931 w 4278142"/>
              <a:gd name="connsiteY4" fmla="*/ 68173 h 928531"/>
              <a:gd name="connsiteX5" fmla="*/ 11935 w 4278142"/>
              <a:gd name="connsiteY5" fmla="*/ 449982 h 928531"/>
              <a:gd name="connsiteX0" fmla="*/ 778 w 4266985"/>
              <a:gd name="connsiteY0" fmla="*/ 449982 h 960018"/>
              <a:gd name="connsiteX1" fmla="*/ 4726 w 4266985"/>
              <a:gd name="connsiteY1" fmla="*/ 960018 h 960018"/>
              <a:gd name="connsiteX2" fmla="*/ 4266622 w 4266985"/>
              <a:gd name="connsiteY2" fmla="*/ 851724 h 960018"/>
              <a:gd name="connsiteX3" fmla="*/ 4266985 w 4266985"/>
              <a:gd name="connsiteY3" fmla="*/ 0 h 960018"/>
              <a:gd name="connsiteX4" fmla="*/ 2710774 w 4266985"/>
              <a:gd name="connsiteY4" fmla="*/ 68173 h 960018"/>
              <a:gd name="connsiteX5" fmla="*/ 778 w 4266985"/>
              <a:gd name="connsiteY5" fmla="*/ 449982 h 960018"/>
              <a:gd name="connsiteX0" fmla="*/ 778 w 4266985"/>
              <a:gd name="connsiteY0" fmla="*/ 449982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449982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47346 w 4266985"/>
              <a:gd name="connsiteY4" fmla="*/ 561467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90530"/>
              <a:gd name="connsiteY0" fmla="*/ 1048232 h 1442816"/>
              <a:gd name="connsiteX1" fmla="*/ 4726 w 4290530"/>
              <a:gd name="connsiteY1" fmla="*/ 1442816 h 1442816"/>
              <a:gd name="connsiteX2" fmla="*/ 4290530 w 4290530"/>
              <a:gd name="connsiteY2" fmla="*/ 844988 h 1442816"/>
              <a:gd name="connsiteX3" fmla="*/ 4266985 w 4290530"/>
              <a:gd name="connsiteY3" fmla="*/ 0 h 1442816"/>
              <a:gd name="connsiteX4" fmla="*/ 778 w 4290530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844988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622"/>
              <a:gd name="connsiteY0" fmla="*/ 945312 h 1339896"/>
              <a:gd name="connsiteX1" fmla="*/ 4726 w 4266622"/>
              <a:gd name="connsiteY1" fmla="*/ 1339896 h 1339896"/>
              <a:gd name="connsiteX2" fmla="*/ 4266622 w 4266622"/>
              <a:gd name="connsiteY2" fmla="*/ 742068 h 1339896"/>
              <a:gd name="connsiteX3" fmla="*/ 4251047 w 4266622"/>
              <a:gd name="connsiteY3" fmla="*/ 0 h 1339896"/>
              <a:gd name="connsiteX4" fmla="*/ 778 w 4266622"/>
              <a:gd name="connsiteY4" fmla="*/ 945312 h 1339896"/>
              <a:gd name="connsiteX0" fmla="*/ 28588 w 4262555"/>
              <a:gd name="connsiteY0" fmla="*/ 991054 h 1339896"/>
              <a:gd name="connsiteX1" fmla="*/ 659 w 4262555"/>
              <a:gd name="connsiteY1" fmla="*/ 1339896 h 1339896"/>
              <a:gd name="connsiteX2" fmla="*/ 4262555 w 4262555"/>
              <a:gd name="connsiteY2" fmla="*/ 742068 h 1339896"/>
              <a:gd name="connsiteX3" fmla="*/ 4246980 w 4262555"/>
              <a:gd name="connsiteY3" fmla="*/ 0 h 1339896"/>
              <a:gd name="connsiteX4" fmla="*/ 28588 w 4262555"/>
              <a:gd name="connsiteY4" fmla="*/ 991054 h 1339896"/>
              <a:gd name="connsiteX0" fmla="*/ 5941 w 4263816"/>
              <a:gd name="connsiteY0" fmla="*/ 1013925 h 1339896"/>
              <a:gd name="connsiteX1" fmla="*/ 1920 w 4263816"/>
              <a:gd name="connsiteY1" fmla="*/ 1339896 h 1339896"/>
              <a:gd name="connsiteX2" fmla="*/ 4263816 w 4263816"/>
              <a:gd name="connsiteY2" fmla="*/ 742068 h 1339896"/>
              <a:gd name="connsiteX3" fmla="*/ 4248241 w 4263816"/>
              <a:gd name="connsiteY3" fmla="*/ 0 h 1339896"/>
              <a:gd name="connsiteX4" fmla="*/ 5941 w 4263816"/>
              <a:gd name="connsiteY4" fmla="*/ 1013925 h 1339896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42068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53504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991054 h 1294154"/>
              <a:gd name="connsiteX1" fmla="*/ 4727 w 4258653"/>
              <a:gd name="connsiteY1" fmla="*/ 1294154 h 1294154"/>
              <a:gd name="connsiteX2" fmla="*/ 4258653 w 4258653"/>
              <a:gd name="connsiteY2" fmla="*/ 730633 h 1294154"/>
              <a:gd name="connsiteX3" fmla="*/ 4251048 w 4258653"/>
              <a:gd name="connsiteY3" fmla="*/ 0 h 1294154"/>
              <a:gd name="connsiteX4" fmla="*/ 778 w 4258653"/>
              <a:gd name="connsiteY4" fmla="*/ 991054 h 1294154"/>
              <a:gd name="connsiteX0" fmla="*/ 778 w 4266987"/>
              <a:gd name="connsiteY0" fmla="*/ 979618 h 1282718"/>
              <a:gd name="connsiteX1" fmla="*/ 4727 w 4266987"/>
              <a:gd name="connsiteY1" fmla="*/ 1282718 h 1282718"/>
              <a:gd name="connsiteX2" fmla="*/ 4258653 w 4266987"/>
              <a:gd name="connsiteY2" fmla="*/ 719197 h 1282718"/>
              <a:gd name="connsiteX3" fmla="*/ 4266987 w 4266987"/>
              <a:gd name="connsiteY3" fmla="*/ 0 h 1282718"/>
              <a:gd name="connsiteX4" fmla="*/ 778 w 4266987"/>
              <a:gd name="connsiteY4" fmla="*/ 979618 h 128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987" h="1282718">
                <a:moveTo>
                  <a:pt x="778" y="979618"/>
                </a:moveTo>
                <a:cubicBezTo>
                  <a:pt x="-449" y="1184407"/>
                  <a:pt x="-905" y="1017204"/>
                  <a:pt x="4727" y="1282718"/>
                </a:cubicBezTo>
                <a:cubicBezTo>
                  <a:pt x="1425359" y="1068195"/>
                  <a:pt x="2838021" y="933720"/>
                  <a:pt x="4258653" y="719197"/>
                </a:cubicBezTo>
                <a:cubicBezTo>
                  <a:pt x="4258653" y="449121"/>
                  <a:pt x="4266987" y="270076"/>
                  <a:pt x="4266987" y="0"/>
                </a:cubicBezTo>
                <a:lnTo>
                  <a:pt x="778" y="979618"/>
                </a:lnTo>
                <a:close/>
              </a:path>
            </a:pathLst>
          </a:custGeom>
          <a:solidFill>
            <a:srgbClr val="BF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Increment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37516"/>
              </p:ext>
            </p:extLst>
          </p:nvPr>
        </p:nvGraphicFramePr>
        <p:xfrm>
          <a:off x="497541" y="2272086"/>
          <a:ext cx="8108577" cy="458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Left Brace 19"/>
          <p:cNvSpPr/>
          <p:nvPr/>
        </p:nvSpPr>
        <p:spPr>
          <a:xfrm rot="5400000">
            <a:off x="4506947" y="854909"/>
            <a:ext cx="277911" cy="4194026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00367" y="2306503"/>
            <a:ext cx="41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Need interim solution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5400000">
            <a:off x="7388163" y="2002618"/>
            <a:ext cx="299214" cy="148675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06422" y="2175298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Need 4</a:t>
            </a:r>
            <a:r>
              <a:rPr lang="en-US" i="1" baseline="30000" dirty="0" smtClean="0">
                <a:solidFill>
                  <a:srgbClr val="C00000"/>
                </a:solidFill>
              </a:rPr>
              <a:t>th</a:t>
            </a:r>
            <a:r>
              <a:rPr lang="en-US" i="1" dirty="0" smtClean="0">
                <a:solidFill>
                  <a:srgbClr val="C00000"/>
                </a:solidFill>
              </a:rPr>
              <a:t> garage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1356" y="970579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383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986474" y="4784591"/>
            <a:ext cx="7334109" cy="1537939"/>
          </a:xfrm>
          <a:custGeom>
            <a:avLst/>
            <a:gdLst>
              <a:gd name="connsiteX0" fmla="*/ 0 w 4317357"/>
              <a:gd name="connsiteY0" fmla="*/ 486137 h 1250066"/>
              <a:gd name="connsiteX1" fmla="*/ 4317357 w 4317357"/>
              <a:gd name="connsiteY1" fmla="*/ 0 h 1250066"/>
              <a:gd name="connsiteX2" fmla="*/ 4294207 w 4317357"/>
              <a:gd name="connsiteY2" fmla="*/ 1238491 h 1250066"/>
              <a:gd name="connsiteX3" fmla="*/ 11575 w 4317357"/>
              <a:gd name="connsiteY3" fmla="*/ 1250066 h 1250066"/>
              <a:gd name="connsiteX4" fmla="*/ 0 w 4317357"/>
              <a:gd name="connsiteY4" fmla="*/ 486137 h 1250066"/>
              <a:gd name="connsiteX0" fmla="*/ 10368 w 4305782"/>
              <a:gd name="connsiteY0" fmla="*/ 368930 h 1250066"/>
              <a:gd name="connsiteX1" fmla="*/ 4305782 w 4305782"/>
              <a:gd name="connsiteY1" fmla="*/ 0 h 1250066"/>
              <a:gd name="connsiteX2" fmla="*/ 4282632 w 4305782"/>
              <a:gd name="connsiteY2" fmla="*/ 1238491 h 1250066"/>
              <a:gd name="connsiteX3" fmla="*/ 0 w 4305782"/>
              <a:gd name="connsiteY3" fmla="*/ 1250066 h 1250066"/>
              <a:gd name="connsiteX4" fmla="*/ 10368 w 4305782"/>
              <a:gd name="connsiteY4" fmla="*/ 368930 h 1250066"/>
              <a:gd name="connsiteX0" fmla="*/ 10368 w 4282632"/>
              <a:gd name="connsiteY0" fmla="*/ 377302 h 1258438"/>
              <a:gd name="connsiteX1" fmla="*/ 4276525 w 4282632"/>
              <a:gd name="connsiteY1" fmla="*/ 0 h 1258438"/>
              <a:gd name="connsiteX2" fmla="*/ 4282632 w 4282632"/>
              <a:gd name="connsiteY2" fmla="*/ 1246863 h 1258438"/>
              <a:gd name="connsiteX3" fmla="*/ 0 w 4282632"/>
              <a:gd name="connsiteY3" fmla="*/ 1258438 h 1258438"/>
              <a:gd name="connsiteX4" fmla="*/ 10368 w 4282632"/>
              <a:gd name="connsiteY4" fmla="*/ 377302 h 1258438"/>
              <a:gd name="connsiteX0" fmla="*/ 10368 w 4284316"/>
              <a:gd name="connsiteY0" fmla="*/ 360558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10368 w 4284316"/>
              <a:gd name="connsiteY4" fmla="*/ 360558 h 1241694"/>
              <a:gd name="connsiteX0" fmla="*/ 3053 w 4284316"/>
              <a:gd name="connsiteY0" fmla="*/ 301955 h 1241694"/>
              <a:gd name="connsiteX1" fmla="*/ 4283840 w 4284316"/>
              <a:gd name="connsiteY1" fmla="*/ 0 h 1241694"/>
              <a:gd name="connsiteX2" fmla="*/ 4282632 w 4284316"/>
              <a:gd name="connsiteY2" fmla="*/ 1230119 h 1241694"/>
              <a:gd name="connsiteX3" fmla="*/ 0 w 4284316"/>
              <a:gd name="connsiteY3" fmla="*/ 1241694 h 1241694"/>
              <a:gd name="connsiteX4" fmla="*/ 3053 w 4284316"/>
              <a:gd name="connsiteY4" fmla="*/ 301955 h 1241694"/>
              <a:gd name="connsiteX0" fmla="*/ 3053 w 4284316"/>
              <a:gd name="connsiteY0" fmla="*/ 75913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75913 h 1015652"/>
              <a:gd name="connsiteX0" fmla="*/ 3053 w 4284316"/>
              <a:gd name="connsiteY0" fmla="*/ 84285 h 1015652"/>
              <a:gd name="connsiteX1" fmla="*/ 4283840 w 4284316"/>
              <a:gd name="connsiteY1" fmla="*/ 0 h 1015652"/>
              <a:gd name="connsiteX2" fmla="*/ 4282632 w 4284316"/>
              <a:gd name="connsiteY2" fmla="*/ 1004077 h 1015652"/>
              <a:gd name="connsiteX3" fmla="*/ 0 w 4284316"/>
              <a:gd name="connsiteY3" fmla="*/ 1015652 h 1015652"/>
              <a:gd name="connsiteX4" fmla="*/ 3053 w 4284316"/>
              <a:gd name="connsiteY4" fmla="*/ 84285 h 1015652"/>
              <a:gd name="connsiteX0" fmla="*/ 54 w 4295946"/>
              <a:gd name="connsiteY0" fmla="*/ 486136 h 1015652"/>
              <a:gd name="connsiteX1" fmla="*/ 4295470 w 4295946"/>
              <a:gd name="connsiteY1" fmla="*/ 0 h 1015652"/>
              <a:gd name="connsiteX2" fmla="*/ 4294262 w 4295946"/>
              <a:gd name="connsiteY2" fmla="*/ 1004077 h 1015652"/>
              <a:gd name="connsiteX3" fmla="*/ 11630 w 4295946"/>
              <a:gd name="connsiteY3" fmla="*/ 1015652 h 1015652"/>
              <a:gd name="connsiteX4" fmla="*/ 54 w 4295946"/>
              <a:gd name="connsiteY4" fmla="*/ 486136 h 1015652"/>
              <a:gd name="connsiteX0" fmla="*/ 112 w 4288690"/>
              <a:gd name="connsiteY0" fmla="*/ 461021 h 1015652"/>
              <a:gd name="connsiteX1" fmla="*/ 4288214 w 4288690"/>
              <a:gd name="connsiteY1" fmla="*/ 0 h 1015652"/>
              <a:gd name="connsiteX2" fmla="*/ 4287006 w 4288690"/>
              <a:gd name="connsiteY2" fmla="*/ 1004077 h 1015652"/>
              <a:gd name="connsiteX3" fmla="*/ 4374 w 4288690"/>
              <a:gd name="connsiteY3" fmla="*/ 1015652 h 1015652"/>
              <a:gd name="connsiteX4" fmla="*/ 112 w 4288690"/>
              <a:gd name="connsiteY4" fmla="*/ 461021 h 1015652"/>
              <a:gd name="connsiteX0" fmla="*/ 112 w 4288690"/>
              <a:gd name="connsiteY0" fmla="*/ 569856 h 1124487"/>
              <a:gd name="connsiteX1" fmla="*/ 4288214 w 4288690"/>
              <a:gd name="connsiteY1" fmla="*/ 0 h 1124487"/>
              <a:gd name="connsiteX2" fmla="*/ 4287006 w 4288690"/>
              <a:gd name="connsiteY2" fmla="*/ 1112912 h 1124487"/>
              <a:gd name="connsiteX3" fmla="*/ 4374 w 4288690"/>
              <a:gd name="connsiteY3" fmla="*/ 1124487 h 1124487"/>
              <a:gd name="connsiteX4" fmla="*/ 112 w 4288690"/>
              <a:gd name="connsiteY4" fmla="*/ 569856 h 1124487"/>
              <a:gd name="connsiteX0" fmla="*/ 112 w 4288690"/>
              <a:gd name="connsiteY0" fmla="*/ 527997 h 1082628"/>
              <a:gd name="connsiteX1" fmla="*/ 4288214 w 4288690"/>
              <a:gd name="connsiteY1" fmla="*/ 0 h 1082628"/>
              <a:gd name="connsiteX2" fmla="*/ 4287006 w 4288690"/>
              <a:gd name="connsiteY2" fmla="*/ 1071053 h 1082628"/>
              <a:gd name="connsiteX3" fmla="*/ 4374 w 4288690"/>
              <a:gd name="connsiteY3" fmla="*/ 1082628 h 1082628"/>
              <a:gd name="connsiteX4" fmla="*/ 112 w 4288690"/>
              <a:gd name="connsiteY4" fmla="*/ 527997 h 1082628"/>
              <a:gd name="connsiteX0" fmla="*/ 3052 w 4284316"/>
              <a:gd name="connsiteY0" fmla="*/ 536369 h 1082628"/>
              <a:gd name="connsiteX1" fmla="*/ 4283840 w 4284316"/>
              <a:gd name="connsiteY1" fmla="*/ 0 h 1082628"/>
              <a:gd name="connsiteX2" fmla="*/ 4282632 w 4284316"/>
              <a:gd name="connsiteY2" fmla="*/ 1071053 h 1082628"/>
              <a:gd name="connsiteX3" fmla="*/ 0 w 4284316"/>
              <a:gd name="connsiteY3" fmla="*/ 1082628 h 1082628"/>
              <a:gd name="connsiteX4" fmla="*/ 3052 w 4284316"/>
              <a:gd name="connsiteY4" fmla="*/ 536369 h 1082628"/>
              <a:gd name="connsiteX0" fmla="*/ 3052 w 4282632"/>
              <a:gd name="connsiteY0" fmla="*/ 481639 h 1027898"/>
              <a:gd name="connsiteX1" fmla="*/ 4259932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3052 w 4282632"/>
              <a:gd name="connsiteY0" fmla="*/ 481639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3052 w 4282632"/>
              <a:gd name="connsiteY4" fmla="*/ 481639 h 1027898"/>
              <a:gd name="connsiteX0" fmla="*/ 18991 w 4282632"/>
              <a:gd name="connsiteY0" fmla="*/ 463396 h 1027898"/>
              <a:gd name="connsiteX1" fmla="*/ 4275871 w 4282632"/>
              <a:gd name="connsiteY1" fmla="*/ 0 h 1027898"/>
              <a:gd name="connsiteX2" fmla="*/ 4282632 w 4282632"/>
              <a:gd name="connsiteY2" fmla="*/ 1016323 h 1027898"/>
              <a:gd name="connsiteX3" fmla="*/ 0 w 4282632"/>
              <a:gd name="connsiteY3" fmla="*/ 1027898 h 1027898"/>
              <a:gd name="connsiteX4" fmla="*/ 18991 w 4282632"/>
              <a:gd name="connsiteY4" fmla="*/ 463396 h 102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632" h="1027898">
                <a:moveTo>
                  <a:pt x="18991" y="463396"/>
                </a:moveTo>
                <a:cubicBezTo>
                  <a:pt x="1445920" y="284606"/>
                  <a:pt x="2848942" y="178790"/>
                  <a:pt x="4275871" y="0"/>
                </a:cubicBezTo>
                <a:cubicBezTo>
                  <a:pt x="4277907" y="415621"/>
                  <a:pt x="4280596" y="600702"/>
                  <a:pt x="4282632" y="1016323"/>
                </a:cubicBezTo>
                <a:lnTo>
                  <a:pt x="0" y="1027898"/>
                </a:lnTo>
                <a:cubicBezTo>
                  <a:pt x="1018" y="714652"/>
                  <a:pt x="17973" y="776642"/>
                  <a:pt x="18991" y="463396"/>
                </a:cubicBezTo>
                <a:close/>
              </a:path>
            </a:pathLst>
          </a:custGeom>
          <a:solidFill>
            <a:srgbClr val="B6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17085" y="3947116"/>
            <a:ext cx="7307314" cy="1530865"/>
          </a:xfrm>
          <a:custGeom>
            <a:avLst/>
            <a:gdLst>
              <a:gd name="connsiteX0" fmla="*/ 0 w 4328932"/>
              <a:gd name="connsiteY0" fmla="*/ 752354 h 1099595"/>
              <a:gd name="connsiteX1" fmla="*/ 11575 w 4328932"/>
              <a:gd name="connsiteY1" fmla="*/ 1099595 h 1099595"/>
              <a:gd name="connsiteX2" fmla="*/ 4317357 w 4328932"/>
              <a:gd name="connsiteY2" fmla="*/ 613458 h 1099595"/>
              <a:gd name="connsiteX3" fmla="*/ 4328932 w 4328932"/>
              <a:gd name="connsiteY3" fmla="*/ 0 h 1099595"/>
              <a:gd name="connsiteX4" fmla="*/ 2419109 w 4328932"/>
              <a:gd name="connsiteY4" fmla="*/ 243068 h 1099595"/>
              <a:gd name="connsiteX5" fmla="*/ 0 w 4328932"/>
              <a:gd name="connsiteY5" fmla="*/ 752354 h 1099595"/>
              <a:gd name="connsiteX0" fmla="*/ 0 w 4328932"/>
              <a:gd name="connsiteY0" fmla="*/ 937549 h 1284790"/>
              <a:gd name="connsiteX1" fmla="*/ 11575 w 4328932"/>
              <a:gd name="connsiteY1" fmla="*/ 1284790 h 1284790"/>
              <a:gd name="connsiteX2" fmla="*/ 4317357 w 4328932"/>
              <a:gd name="connsiteY2" fmla="*/ 798653 h 1284790"/>
              <a:gd name="connsiteX3" fmla="*/ 4328932 w 4328932"/>
              <a:gd name="connsiteY3" fmla="*/ 185195 h 1284790"/>
              <a:gd name="connsiteX4" fmla="*/ 2974694 w 4328932"/>
              <a:gd name="connsiteY4" fmla="*/ 0 h 1284790"/>
              <a:gd name="connsiteX5" fmla="*/ 0 w 4328932"/>
              <a:gd name="connsiteY5" fmla="*/ 937549 h 1284790"/>
              <a:gd name="connsiteX0" fmla="*/ 0 w 4317358"/>
              <a:gd name="connsiteY0" fmla="*/ 949124 h 1296365"/>
              <a:gd name="connsiteX1" fmla="*/ 11575 w 4317358"/>
              <a:gd name="connsiteY1" fmla="*/ 1296365 h 1296365"/>
              <a:gd name="connsiteX2" fmla="*/ 4317357 w 4317358"/>
              <a:gd name="connsiteY2" fmla="*/ 810228 h 1296365"/>
              <a:gd name="connsiteX3" fmla="*/ 4317358 w 4317358"/>
              <a:gd name="connsiteY3" fmla="*/ 0 h 1296365"/>
              <a:gd name="connsiteX4" fmla="*/ 2974694 w 4317358"/>
              <a:gd name="connsiteY4" fmla="*/ 11575 h 1296365"/>
              <a:gd name="connsiteX5" fmla="*/ 0 w 4317358"/>
              <a:gd name="connsiteY5" fmla="*/ 949124 h 1296365"/>
              <a:gd name="connsiteX0" fmla="*/ 0 w 4317358"/>
              <a:gd name="connsiteY0" fmla="*/ 1099594 h 1446835"/>
              <a:gd name="connsiteX1" fmla="*/ 11575 w 4317358"/>
              <a:gd name="connsiteY1" fmla="*/ 1446835 h 1446835"/>
              <a:gd name="connsiteX2" fmla="*/ 4317357 w 4317358"/>
              <a:gd name="connsiteY2" fmla="*/ 960698 h 1446835"/>
              <a:gd name="connsiteX3" fmla="*/ 4317358 w 4317358"/>
              <a:gd name="connsiteY3" fmla="*/ 150470 h 1446835"/>
              <a:gd name="connsiteX4" fmla="*/ 3761772 w 4317358"/>
              <a:gd name="connsiteY4" fmla="*/ 0 h 1446835"/>
              <a:gd name="connsiteX5" fmla="*/ 0 w 4317358"/>
              <a:gd name="connsiteY5" fmla="*/ 1099594 h 1446835"/>
              <a:gd name="connsiteX0" fmla="*/ 0 w 4317357"/>
              <a:gd name="connsiteY0" fmla="*/ 1111170 h 1458411"/>
              <a:gd name="connsiteX1" fmla="*/ 11575 w 4317357"/>
              <a:gd name="connsiteY1" fmla="*/ 1458411 h 1458411"/>
              <a:gd name="connsiteX2" fmla="*/ 4317357 w 4317357"/>
              <a:gd name="connsiteY2" fmla="*/ 972274 h 1458411"/>
              <a:gd name="connsiteX3" fmla="*/ 4305784 w 4317357"/>
              <a:gd name="connsiteY3" fmla="*/ 0 h 1458411"/>
              <a:gd name="connsiteX4" fmla="*/ 3761772 w 4317357"/>
              <a:gd name="connsiteY4" fmla="*/ 11576 h 1458411"/>
              <a:gd name="connsiteX5" fmla="*/ 0 w 4317357"/>
              <a:gd name="connsiteY5" fmla="*/ 1111170 h 1458411"/>
              <a:gd name="connsiteX0" fmla="*/ 0 w 4317359"/>
              <a:gd name="connsiteY0" fmla="*/ 1134320 h 1481561"/>
              <a:gd name="connsiteX1" fmla="*/ 11575 w 4317359"/>
              <a:gd name="connsiteY1" fmla="*/ 1481561 h 1481561"/>
              <a:gd name="connsiteX2" fmla="*/ 4317357 w 4317359"/>
              <a:gd name="connsiteY2" fmla="*/ 995424 h 1481561"/>
              <a:gd name="connsiteX3" fmla="*/ 4317359 w 4317359"/>
              <a:gd name="connsiteY3" fmla="*/ 0 h 1481561"/>
              <a:gd name="connsiteX4" fmla="*/ 3761772 w 4317359"/>
              <a:gd name="connsiteY4" fmla="*/ 34726 h 1481561"/>
              <a:gd name="connsiteX5" fmla="*/ 0 w 4317359"/>
              <a:gd name="connsiteY5" fmla="*/ 1134320 h 1481561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761772 w 4317357"/>
              <a:gd name="connsiteY4" fmla="*/ 69450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3256446 w 4317357"/>
              <a:gd name="connsiteY4" fmla="*/ 93514 h 1516285"/>
              <a:gd name="connsiteX5" fmla="*/ 0 w 4317357"/>
              <a:gd name="connsiteY5" fmla="*/ 1169044 h 1516285"/>
              <a:gd name="connsiteX0" fmla="*/ 0 w 4317357"/>
              <a:gd name="connsiteY0" fmla="*/ 1169044 h 1516285"/>
              <a:gd name="connsiteX1" fmla="*/ 11575 w 4317357"/>
              <a:gd name="connsiteY1" fmla="*/ 1516285 h 1516285"/>
              <a:gd name="connsiteX2" fmla="*/ 4317357 w 4317357"/>
              <a:gd name="connsiteY2" fmla="*/ 1030148 h 1516285"/>
              <a:gd name="connsiteX3" fmla="*/ 4294209 w 4317357"/>
              <a:gd name="connsiteY3" fmla="*/ 0 h 1516285"/>
              <a:gd name="connsiteX4" fmla="*/ 2702993 w 4317357"/>
              <a:gd name="connsiteY4" fmla="*/ 141640 h 1516285"/>
              <a:gd name="connsiteX5" fmla="*/ 0 w 4317357"/>
              <a:gd name="connsiteY5" fmla="*/ 1169044 h 1516285"/>
              <a:gd name="connsiteX0" fmla="*/ 0 w 4332348"/>
              <a:gd name="connsiteY0" fmla="*/ 1169044 h 1516285"/>
              <a:gd name="connsiteX1" fmla="*/ 11575 w 4332348"/>
              <a:gd name="connsiteY1" fmla="*/ 1516285 h 1516285"/>
              <a:gd name="connsiteX2" fmla="*/ 4317357 w 4332348"/>
              <a:gd name="connsiteY2" fmla="*/ 1030148 h 1516285"/>
              <a:gd name="connsiteX3" fmla="*/ 4332348 w 4332348"/>
              <a:gd name="connsiteY3" fmla="*/ 0 h 1516285"/>
              <a:gd name="connsiteX4" fmla="*/ 2702993 w 4332348"/>
              <a:gd name="connsiteY4" fmla="*/ 141640 h 1516285"/>
              <a:gd name="connsiteX5" fmla="*/ 0 w 4332348"/>
              <a:gd name="connsiteY5" fmla="*/ 1169044 h 1516285"/>
              <a:gd name="connsiteX0" fmla="*/ 3680 w 4320773"/>
              <a:gd name="connsiteY0" fmla="*/ 9019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3680 w 4320773"/>
              <a:gd name="connsiteY5" fmla="*/ 901919 h 1516285"/>
              <a:gd name="connsiteX0" fmla="*/ 11308 w 4320773"/>
              <a:gd name="connsiteY0" fmla="*/ 838319 h 1516285"/>
              <a:gd name="connsiteX1" fmla="*/ 0 w 4320773"/>
              <a:gd name="connsiteY1" fmla="*/ 1516285 h 1516285"/>
              <a:gd name="connsiteX2" fmla="*/ 4305782 w 4320773"/>
              <a:gd name="connsiteY2" fmla="*/ 1030148 h 1516285"/>
              <a:gd name="connsiteX3" fmla="*/ 4320773 w 4320773"/>
              <a:gd name="connsiteY3" fmla="*/ 0 h 1516285"/>
              <a:gd name="connsiteX4" fmla="*/ 2691418 w 4320773"/>
              <a:gd name="connsiteY4" fmla="*/ 141640 h 1516285"/>
              <a:gd name="connsiteX5" fmla="*/ 11308 w 4320773"/>
              <a:gd name="connsiteY5" fmla="*/ 838319 h 1516285"/>
              <a:gd name="connsiteX0" fmla="*/ 157 w 4324878"/>
              <a:gd name="connsiteY0" fmla="*/ 838319 h 1516285"/>
              <a:gd name="connsiteX1" fmla="*/ 4105 w 4324878"/>
              <a:gd name="connsiteY1" fmla="*/ 1516285 h 1516285"/>
              <a:gd name="connsiteX2" fmla="*/ 4309887 w 4324878"/>
              <a:gd name="connsiteY2" fmla="*/ 1030148 h 1516285"/>
              <a:gd name="connsiteX3" fmla="*/ 4324878 w 4324878"/>
              <a:gd name="connsiteY3" fmla="*/ 0 h 1516285"/>
              <a:gd name="connsiteX4" fmla="*/ 2695523 w 4324878"/>
              <a:gd name="connsiteY4" fmla="*/ 141640 h 1516285"/>
              <a:gd name="connsiteX5" fmla="*/ 157 w 4324878"/>
              <a:gd name="connsiteY5" fmla="*/ 838319 h 1516285"/>
              <a:gd name="connsiteX0" fmla="*/ 157 w 4324878"/>
              <a:gd name="connsiteY0" fmla="*/ 838319 h 1400833"/>
              <a:gd name="connsiteX1" fmla="*/ 4105 w 4324878"/>
              <a:gd name="connsiteY1" fmla="*/ 1400833 h 1400833"/>
              <a:gd name="connsiteX2" fmla="*/ 4309887 w 4324878"/>
              <a:gd name="connsiteY2" fmla="*/ 1030148 h 1400833"/>
              <a:gd name="connsiteX3" fmla="*/ 4324878 w 4324878"/>
              <a:gd name="connsiteY3" fmla="*/ 0 h 1400833"/>
              <a:gd name="connsiteX4" fmla="*/ 2695523 w 4324878"/>
              <a:gd name="connsiteY4" fmla="*/ 141640 h 1400833"/>
              <a:gd name="connsiteX5" fmla="*/ 157 w 4324878"/>
              <a:gd name="connsiteY5" fmla="*/ 838319 h 1400833"/>
              <a:gd name="connsiteX0" fmla="*/ 3366 w 4320773"/>
              <a:gd name="connsiteY0" fmla="*/ 838319 h 1400833"/>
              <a:gd name="connsiteX1" fmla="*/ 0 w 4320773"/>
              <a:gd name="connsiteY1" fmla="*/ 1400833 h 1400833"/>
              <a:gd name="connsiteX2" fmla="*/ 4305782 w 4320773"/>
              <a:gd name="connsiteY2" fmla="*/ 1030148 h 1400833"/>
              <a:gd name="connsiteX3" fmla="*/ 4320773 w 4320773"/>
              <a:gd name="connsiteY3" fmla="*/ 0 h 1400833"/>
              <a:gd name="connsiteX4" fmla="*/ 2691418 w 4320773"/>
              <a:gd name="connsiteY4" fmla="*/ 141640 h 1400833"/>
              <a:gd name="connsiteX5" fmla="*/ 3366 w 4320773"/>
              <a:gd name="connsiteY5" fmla="*/ 838319 h 1400833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8130 w 4317485"/>
              <a:gd name="connsiteY4" fmla="*/ 141640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78 w 4317485"/>
              <a:gd name="connsiteY0" fmla="*/ 838319 h 1369346"/>
              <a:gd name="connsiteX1" fmla="*/ 11341 w 4317485"/>
              <a:gd name="connsiteY1" fmla="*/ 1369346 h 1369346"/>
              <a:gd name="connsiteX2" fmla="*/ 4302494 w 4317485"/>
              <a:gd name="connsiteY2" fmla="*/ 1030148 h 1369346"/>
              <a:gd name="connsiteX3" fmla="*/ 4317485 w 4317485"/>
              <a:gd name="connsiteY3" fmla="*/ 0 h 1369346"/>
              <a:gd name="connsiteX4" fmla="*/ 2680816 w 4317485"/>
              <a:gd name="connsiteY4" fmla="*/ 78667 h 1369346"/>
              <a:gd name="connsiteX5" fmla="*/ 78 w 4317485"/>
              <a:gd name="connsiteY5" fmla="*/ 838319 h 1369346"/>
              <a:gd name="connsiteX0" fmla="*/ 82806 w 4400213"/>
              <a:gd name="connsiteY0" fmla="*/ 838319 h 1369841"/>
              <a:gd name="connsiteX1" fmla="*/ 94069 w 4400213"/>
              <a:gd name="connsiteY1" fmla="*/ 1369346 h 1369841"/>
              <a:gd name="connsiteX2" fmla="*/ 4385222 w 4400213"/>
              <a:gd name="connsiteY2" fmla="*/ 1030148 h 1369841"/>
              <a:gd name="connsiteX3" fmla="*/ 4400213 w 4400213"/>
              <a:gd name="connsiteY3" fmla="*/ 0 h 1369841"/>
              <a:gd name="connsiteX4" fmla="*/ 2763544 w 4400213"/>
              <a:gd name="connsiteY4" fmla="*/ 78667 h 1369841"/>
              <a:gd name="connsiteX5" fmla="*/ 82806 w 4400213"/>
              <a:gd name="connsiteY5" fmla="*/ 838319 h 1369841"/>
              <a:gd name="connsiteX0" fmla="*/ 145 w 4317552"/>
              <a:gd name="connsiteY0" fmla="*/ 838319 h 1369346"/>
              <a:gd name="connsiteX1" fmla="*/ 11408 w 4317552"/>
              <a:gd name="connsiteY1" fmla="*/ 1369346 h 1369346"/>
              <a:gd name="connsiteX2" fmla="*/ 4302561 w 4317552"/>
              <a:gd name="connsiteY2" fmla="*/ 1030148 h 1369346"/>
              <a:gd name="connsiteX3" fmla="*/ 4317552 w 4317552"/>
              <a:gd name="connsiteY3" fmla="*/ 0 h 1369346"/>
              <a:gd name="connsiteX4" fmla="*/ 2680883 w 4317552"/>
              <a:gd name="connsiteY4" fmla="*/ 78667 h 1369346"/>
              <a:gd name="connsiteX5" fmla="*/ 145 w 4317552"/>
              <a:gd name="connsiteY5" fmla="*/ 838319 h 1369346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302561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310238"/>
              <a:gd name="connsiteY0" fmla="*/ 848815 h 1379842"/>
              <a:gd name="connsiteX1" fmla="*/ 11408 w 4310238"/>
              <a:gd name="connsiteY1" fmla="*/ 1379842 h 1379842"/>
              <a:gd name="connsiteX2" fmla="*/ 4280618 w 4310238"/>
              <a:gd name="connsiteY2" fmla="*/ 1040644 h 1379842"/>
              <a:gd name="connsiteX3" fmla="*/ 4310238 w 4310238"/>
              <a:gd name="connsiteY3" fmla="*/ 0 h 1379842"/>
              <a:gd name="connsiteX4" fmla="*/ 2680883 w 4310238"/>
              <a:gd name="connsiteY4" fmla="*/ 89163 h 1379842"/>
              <a:gd name="connsiteX5" fmla="*/ 145 w 4310238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80883 w 4280981"/>
              <a:gd name="connsiteY4" fmla="*/ 89163 h 1379842"/>
              <a:gd name="connsiteX5" fmla="*/ 145 w 4280981"/>
              <a:gd name="connsiteY5" fmla="*/ 848815 h 1379842"/>
              <a:gd name="connsiteX0" fmla="*/ 145 w 4280981"/>
              <a:gd name="connsiteY0" fmla="*/ 848815 h 1379842"/>
              <a:gd name="connsiteX1" fmla="*/ 11408 w 4280981"/>
              <a:gd name="connsiteY1" fmla="*/ 1379842 h 1379842"/>
              <a:gd name="connsiteX2" fmla="*/ 4280618 w 4280981"/>
              <a:gd name="connsiteY2" fmla="*/ 1040644 h 1379842"/>
              <a:gd name="connsiteX3" fmla="*/ 4280981 w 4280981"/>
              <a:gd name="connsiteY3" fmla="*/ 0 h 1379842"/>
              <a:gd name="connsiteX4" fmla="*/ 2673569 w 4280981"/>
              <a:gd name="connsiteY4" fmla="*/ 173128 h 1379842"/>
              <a:gd name="connsiteX5" fmla="*/ 145 w 4280981"/>
              <a:gd name="connsiteY5" fmla="*/ 848815 h 1379842"/>
              <a:gd name="connsiteX0" fmla="*/ 5392 w 4271599"/>
              <a:gd name="connsiteY0" fmla="*/ 554937 h 1379842"/>
              <a:gd name="connsiteX1" fmla="*/ 2026 w 4271599"/>
              <a:gd name="connsiteY1" fmla="*/ 1379842 h 1379842"/>
              <a:gd name="connsiteX2" fmla="*/ 4271236 w 4271599"/>
              <a:gd name="connsiteY2" fmla="*/ 1040644 h 1379842"/>
              <a:gd name="connsiteX3" fmla="*/ 4271599 w 4271599"/>
              <a:gd name="connsiteY3" fmla="*/ 0 h 1379842"/>
              <a:gd name="connsiteX4" fmla="*/ 2664187 w 4271599"/>
              <a:gd name="connsiteY4" fmla="*/ 173128 h 1379842"/>
              <a:gd name="connsiteX5" fmla="*/ 5392 w 4271599"/>
              <a:gd name="connsiteY5" fmla="*/ 554937 h 1379842"/>
              <a:gd name="connsiteX0" fmla="*/ 5392 w 4271599"/>
              <a:gd name="connsiteY0" fmla="*/ 560234 h 1385139"/>
              <a:gd name="connsiteX1" fmla="*/ 2026 w 4271599"/>
              <a:gd name="connsiteY1" fmla="*/ 1385139 h 1385139"/>
              <a:gd name="connsiteX2" fmla="*/ 4271236 w 4271599"/>
              <a:gd name="connsiteY2" fmla="*/ 1045941 h 1385139"/>
              <a:gd name="connsiteX3" fmla="*/ 4271599 w 4271599"/>
              <a:gd name="connsiteY3" fmla="*/ 5297 h 1385139"/>
              <a:gd name="connsiteX4" fmla="*/ 2656873 w 4271599"/>
              <a:gd name="connsiteY4" fmla="*/ 0 h 1385139"/>
              <a:gd name="connsiteX5" fmla="*/ 5392 w 4271599"/>
              <a:gd name="connsiteY5" fmla="*/ 560234 h 1385139"/>
              <a:gd name="connsiteX0" fmla="*/ 5392 w 4271599"/>
              <a:gd name="connsiteY0" fmla="*/ 649398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649398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656873 w 4271599"/>
              <a:gd name="connsiteY4" fmla="*/ 89164 h 1474303"/>
              <a:gd name="connsiteX5" fmla="*/ 5392 w 4271599"/>
              <a:gd name="connsiteY5" fmla="*/ 880302 h 1474303"/>
              <a:gd name="connsiteX0" fmla="*/ 5392 w 4271599"/>
              <a:gd name="connsiteY0" fmla="*/ 880302 h 1474303"/>
              <a:gd name="connsiteX1" fmla="*/ 2026 w 4271599"/>
              <a:gd name="connsiteY1" fmla="*/ 1474303 h 1474303"/>
              <a:gd name="connsiteX2" fmla="*/ 4271236 w 4271599"/>
              <a:gd name="connsiteY2" fmla="*/ 1135105 h 1474303"/>
              <a:gd name="connsiteX3" fmla="*/ 4271599 w 4271599"/>
              <a:gd name="connsiteY3" fmla="*/ 0 h 1474303"/>
              <a:gd name="connsiteX4" fmla="*/ 2722703 w 4271599"/>
              <a:gd name="connsiteY4" fmla="*/ 550971 h 1474303"/>
              <a:gd name="connsiteX5" fmla="*/ 5392 w 4271599"/>
              <a:gd name="connsiteY5" fmla="*/ 880302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25402 w 4274298"/>
              <a:gd name="connsiteY4" fmla="*/ 550971 h 1474303"/>
              <a:gd name="connsiteX5" fmla="*/ 777 w 4274298"/>
              <a:gd name="connsiteY5" fmla="*/ 890798 h 1474303"/>
              <a:gd name="connsiteX0" fmla="*/ 777 w 4274298"/>
              <a:gd name="connsiteY0" fmla="*/ 890798 h 1474303"/>
              <a:gd name="connsiteX1" fmla="*/ 4725 w 4274298"/>
              <a:gd name="connsiteY1" fmla="*/ 1474303 h 1474303"/>
              <a:gd name="connsiteX2" fmla="*/ 4273935 w 4274298"/>
              <a:gd name="connsiteY2" fmla="*/ 1135105 h 1474303"/>
              <a:gd name="connsiteX3" fmla="*/ 4274298 w 4274298"/>
              <a:gd name="connsiteY3" fmla="*/ 0 h 1474303"/>
              <a:gd name="connsiteX4" fmla="*/ 2710773 w 4274298"/>
              <a:gd name="connsiteY4" fmla="*/ 508989 h 1474303"/>
              <a:gd name="connsiteX5" fmla="*/ 777 w 4274298"/>
              <a:gd name="connsiteY5" fmla="*/ 890798 h 1474303"/>
              <a:gd name="connsiteX0" fmla="*/ 777 w 4273935"/>
              <a:gd name="connsiteY0" fmla="*/ 449982 h 1033487"/>
              <a:gd name="connsiteX1" fmla="*/ 4725 w 4273935"/>
              <a:gd name="connsiteY1" fmla="*/ 1033487 h 1033487"/>
              <a:gd name="connsiteX2" fmla="*/ 4273935 w 4273935"/>
              <a:gd name="connsiteY2" fmla="*/ 694289 h 1033487"/>
              <a:gd name="connsiteX3" fmla="*/ 4266984 w 4273935"/>
              <a:gd name="connsiteY3" fmla="*/ 0 h 1033487"/>
              <a:gd name="connsiteX4" fmla="*/ 2710773 w 4273935"/>
              <a:gd name="connsiteY4" fmla="*/ 68173 h 1033487"/>
              <a:gd name="connsiteX5" fmla="*/ 777 w 4273935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777 w 4266984"/>
              <a:gd name="connsiteY0" fmla="*/ 449982 h 1033487"/>
              <a:gd name="connsiteX1" fmla="*/ 4725 w 4266984"/>
              <a:gd name="connsiteY1" fmla="*/ 1033487 h 1033487"/>
              <a:gd name="connsiteX2" fmla="*/ 4266621 w 4266984"/>
              <a:gd name="connsiteY2" fmla="*/ 851724 h 1033487"/>
              <a:gd name="connsiteX3" fmla="*/ 4266984 w 4266984"/>
              <a:gd name="connsiteY3" fmla="*/ 0 h 1033487"/>
              <a:gd name="connsiteX4" fmla="*/ 2710773 w 4266984"/>
              <a:gd name="connsiteY4" fmla="*/ 68173 h 1033487"/>
              <a:gd name="connsiteX5" fmla="*/ 777 w 4266984"/>
              <a:gd name="connsiteY5" fmla="*/ 449982 h 1033487"/>
              <a:gd name="connsiteX0" fmla="*/ 11935 w 4278142"/>
              <a:gd name="connsiteY0" fmla="*/ 449982 h 928531"/>
              <a:gd name="connsiteX1" fmla="*/ 1254 w 4278142"/>
              <a:gd name="connsiteY1" fmla="*/ 928531 h 928531"/>
              <a:gd name="connsiteX2" fmla="*/ 4277779 w 4278142"/>
              <a:gd name="connsiteY2" fmla="*/ 851724 h 928531"/>
              <a:gd name="connsiteX3" fmla="*/ 4278142 w 4278142"/>
              <a:gd name="connsiteY3" fmla="*/ 0 h 928531"/>
              <a:gd name="connsiteX4" fmla="*/ 2721931 w 4278142"/>
              <a:gd name="connsiteY4" fmla="*/ 68173 h 928531"/>
              <a:gd name="connsiteX5" fmla="*/ 11935 w 4278142"/>
              <a:gd name="connsiteY5" fmla="*/ 449982 h 928531"/>
              <a:gd name="connsiteX0" fmla="*/ 778 w 4266985"/>
              <a:gd name="connsiteY0" fmla="*/ 449982 h 960018"/>
              <a:gd name="connsiteX1" fmla="*/ 4726 w 4266985"/>
              <a:gd name="connsiteY1" fmla="*/ 960018 h 960018"/>
              <a:gd name="connsiteX2" fmla="*/ 4266622 w 4266985"/>
              <a:gd name="connsiteY2" fmla="*/ 851724 h 960018"/>
              <a:gd name="connsiteX3" fmla="*/ 4266985 w 4266985"/>
              <a:gd name="connsiteY3" fmla="*/ 0 h 960018"/>
              <a:gd name="connsiteX4" fmla="*/ 2710774 w 4266985"/>
              <a:gd name="connsiteY4" fmla="*/ 68173 h 960018"/>
              <a:gd name="connsiteX5" fmla="*/ 778 w 4266985"/>
              <a:gd name="connsiteY5" fmla="*/ 449982 h 960018"/>
              <a:gd name="connsiteX0" fmla="*/ 778 w 4266985"/>
              <a:gd name="connsiteY0" fmla="*/ 449982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449982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10774 w 4266985"/>
              <a:gd name="connsiteY4" fmla="*/ 68173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2747346 w 4266985"/>
              <a:gd name="connsiteY4" fmla="*/ 561467 h 1442816"/>
              <a:gd name="connsiteX5" fmla="*/ 778 w 4266985"/>
              <a:gd name="connsiteY5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851724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237153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237153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799246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90530"/>
              <a:gd name="connsiteY0" fmla="*/ 1048232 h 1442816"/>
              <a:gd name="connsiteX1" fmla="*/ 4726 w 4290530"/>
              <a:gd name="connsiteY1" fmla="*/ 1442816 h 1442816"/>
              <a:gd name="connsiteX2" fmla="*/ 4290530 w 4290530"/>
              <a:gd name="connsiteY2" fmla="*/ 844988 h 1442816"/>
              <a:gd name="connsiteX3" fmla="*/ 4266985 w 4290530"/>
              <a:gd name="connsiteY3" fmla="*/ 0 h 1442816"/>
              <a:gd name="connsiteX4" fmla="*/ 778 w 4290530"/>
              <a:gd name="connsiteY4" fmla="*/ 1048232 h 1442816"/>
              <a:gd name="connsiteX0" fmla="*/ 778 w 4266985"/>
              <a:gd name="connsiteY0" fmla="*/ 1048232 h 1442816"/>
              <a:gd name="connsiteX1" fmla="*/ 4726 w 4266985"/>
              <a:gd name="connsiteY1" fmla="*/ 1442816 h 1442816"/>
              <a:gd name="connsiteX2" fmla="*/ 4266622 w 4266985"/>
              <a:gd name="connsiteY2" fmla="*/ 844988 h 1442816"/>
              <a:gd name="connsiteX3" fmla="*/ 4266985 w 4266985"/>
              <a:gd name="connsiteY3" fmla="*/ 0 h 1442816"/>
              <a:gd name="connsiteX4" fmla="*/ 778 w 4266985"/>
              <a:gd name="connsiteY4" fmla="*/ 1048232 h 1442816"/>
              <a:gd name="connsiteX0" fmla="*/ 778 w 4266622"/>
              <a:gd name="connsiteY0" fmla="*/ 945312 h 1339896"/>
              <a:gd name="connsiteX1" fmla="*/ 4726 w 4266622"/>
              <a:gd name="connsiteY1" fmla="*/ 1339896 h 1339896"/>
              <a:gd name="connsiteX2" fmla="*/ 4266622 w 4266622"/>
              <a:gd name="connsiteY2" fmla="*/ 742068 h 1339896"/>
              <a:gd name="connsiteX3" fmla="*/ 4251047 w 4266622"/>
              <a:gd name="connsiteY3" fmla="*/ 0 h 1339896"/>
              <a:gd name="connsiteX4" fmla="*/ 778 w 4266622"/>
              <a:gd name="connsiteY4" fmla="*/ 945312 h 1339896"/>
              <a:gd name="connsiteX0" fmla="*/ 28588 w 4262555"/>
              <a:gd name="connsiteY0" fmla="*/ 991054 h 1339896"/>
              <a:gd name="connsiteX1" fmla="*/ 659 w 4262555"/>
              <a:gd name="connsiteY1" fmla="*/ 1339896 h 1339896"/>
              <a:gd name="connsiteX2" fmla="*/ 4262555 w 4262555"/>
              <a:gd name="connsiteY2" fmla="*/ 742068 h 1339896"/>
              <a:gd name="connsiteX3" fmla="*/ 4246980 w 4262555"/>
              <a:gd name="connsiteY3" fmla="*/ 0 h 1339896"/>
              <a:gd name="connsiteX4" fmla="*/ 28588 w 4262555"/>
              <a:gd name="connsiteY4" fmla="*/ 991054 h 1339896"/>
              <a:gd name="connsiteX0" fmla="*/ 5941 w 4263816"/>
              <a:gd name="connsiteY0" fmla="*/ 1013925 h 1339896"/>
              <a:gd name="connsiteX1" fmla="*/ 1920 w 4263816"/>
              <a:gd name="connsiteY1" fmla="*/ 1339896 h 1339896"/>
              <a:gd name="connsiteX2" fmla="*/ 4263816 w 4263816"/>
              <a:gd name="connsiteY2" fmla="*/ 742068 h 1339896"/>
              <a:gd name="connsiteX3" fmla="*/ 4248241 w 4263816"/>
              <a:gd name="connsiteY3" fmla="*/ 0 h 1339896"/>
              <a:gd name="connsiteX4" fmla="*/ 5941 w 4263816"/>
              <a:gd name="connsiteY4" fmla="*/ 1013925 h 1339896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42068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1013925 h 1317025"/>
              <a:gd name="connsiteX1" fmla="*/ 4727 w 4258653"/>
              <a:gd name="connsiteY1" fmla="*/ 1317025 h 1317025"/>
              <a:gd name="connsiteX2" fmla="*/ 4258653 w 4258653"/>
              <a:gd name="connsiteY2" fmla="*/ 753504 h 1317025"/>
              <a:gd name="connsiteX3" fmla="*/ 4243078 w 4258653"/>
              <a:gd name="connsiteY3" fmla="*/ 0 h 1317025"/>
              <a:gd name="connsiteX4" fmla="*/ 778 w 4258653"/>
              <a:gd name="connsiteY4" fmla="*/ 1013925 h 1317025"/>
              <a:gd name="connsiteX0" fmla="*/ 778 w 4258653"/>
              <a:gd name="connsiteY0" fmla="*/ 991054 h 1294154"/>
              <a:gd name="connsiteX1" fmla="*/ 4727 w 4258653"/>
              <a:gd name="connsiteY1" fmla="*/ 1294154 h 1294154"/>
              <a:gd name="connsiteX2" fmla="*/ 4258653 w 4258653"/>
              <a:gd name="connsiteY2" fmla="*/ 730633 h 1294154"/>
              <a:gd name="connsiteX3" fmla="*/ 4251048 w 4258653"/>
              <a:gd name="connsiteY3" fmla="*/ 0 h 1294154"/>
              <a:gd name="connsiteX4" fmla="*/ 778 w 4258653"/>
              <a:gd name="connsiteY4" fmla="*/ 991054 h 1294154"/>
              <a:gd name="connsiteX0" fmla="*/ 778 w 4266987"/>
              <a:gd name="connsiteY0" fmla="*/ 979618 h 1282718"/>
              <a:gd name="connsiteX1" fmla="*/ 4727 w 4266987"/>
              <a:gd name="connsiteY1" fmla="*/ 1282718 h 1282718"/>
              <a:gd name="connsiteX2" fmla="*/ 4258653 w 4266987"/>
              <a:gd name="connsiteY2" fmla="*/ 719197 h 1282718"/>
              <a:gd name="connsiteX3" fmla="*/ 4266987 w 4266987"/>
              <a:gd name="connsiteY3" fmla="*/ 0 h 1282718"/>
              <a:gd name="connsiteX4" fmla="*/ 778 w 4266987"/>
              <a:gd name="connsiteY4" fmla="*/ 979618 h 128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987" h="1282718">
                <a:moveTo>
                  <a:pt x="778" y="979618"/>
                </a:moveTo>
                <a:cubicBezTo>
                  <a:pt x="-449" y="1184407"/>
                  <a:pt x="-905" y="1017204"/>
                  <a:pt x="4727" y="1282718"/>
                </a:cubicBezTo>
                <a:cubicBezTo>
                  <a:pt x="1425359" y="1068195"/>
                  <a:pt x="2838021" y="933720"/>
                  <a:pt x="4258653" y="719197"/>
                </a:cubicBezTo>
                <a:cubicBezTo>
                  <a:pt x="4258653" y="449121"/>
                  <a:pt x="4266987" y="270076"/>
                  <a:pt x="4266987" y="0"/>
                </a:cubicBezTo>
                <a:lnTo>
                  <a:pt x="778" y="979618"/>
                </a:lnTo>
                <a:close/>
              </a:path>
            </a:pathLst>
          </a:custGeom>
          <a:solidFill>
            <a:srgbClr val="BF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Increment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80" y="1541683"/>
            <a:ext cx="7886700" cy="755014"/>
          </a:xfrm>
        </p:spPr>
        <p:txBody>
          <a:bodyPr>
            <a:normAutofit/>
          </a:bodyPr>
          <a:lstStyle/>
          <a:p>
            <a:r>
              <a:rPr lang="en-US" sz="1400" b="0" dirty="0" smtClean="0"/>
              <a:t>HB2017 “Ramp Up</a:t>
            </a:r>
            <a:endParaRPr lang="en-US" sz="1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C95FC2B-A835-454F-862C-E28CA5880D08}" type="slidenum">
              <a:rPr lang="en-US" smtClean="0"/>
              <a:t>23</a:t>
            </a:fld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82356" y="3165127"/>
            <a:ext cx="5942479" cy="1758345"/>
          </a:xfrm>
          <a:custGeom>
            <a:avLst/>
            <a:gdLst>
              <a:gd name="connsiteX0" fmla="*/ 0 w 3576578"/>
              <a:gd name="connsiteY0" fmla="*/ 1828800 h 1828800"/>
              <a:gd name="connsiteX1" fmla="*/ 1562583 w 3576578"/>
              <a:gd name="connsiteY1" fmla="*/ 462987 h 1828800"/>
              <a:gd name="connsiteX2" fmla="*/ 2997843 w 3576578"/>
              <a:gd name="connsiteY2" fmla="*/ 34724 h 1828800"/>
              <a:gd name="connsiteX3" fmla="*/ 3576578 w 3576578"/>
              <a:gd name="connsiteY3" fmla="*/ 0 h 1828800"/>
              <a:gd name="connsiteX4" fmla="*/ 3553428 w 3576578"/>
              <a:gd name="connsiteY4" fmla="*/ 937549 h 1828800"/>
              <a:gd name="connsiteX5" fmla="*/ 3020993 w 3576578"/>
              <a:gd name="connsiteY5" fmla="*/ 937549 h 1828800"/>
              <a:gd name="connsiteX6" fmla="*/ 0 w 3576578"/>
              <a:gd name="connsiteY6" fmla="*/ 1828800 h 1828800"/>
              <a:gd name="connsiteX0" fmla="*/ 0 w 4021747"/>
              <a:gd name="connsiteY0" fmla="*/ 1961147 h 1961147"/>
              <a:gd name="connsiteX1" fmla="*/ 2007752 w 4021747"/>
              <a:gd name="connsiteY1" fmla="*/ 462987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443012 w 4021747"/>
              <a:gd name="connsiteY2" fmla="*/ 34724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3466162 w 4021747"/>
              <a:gd name="connsiteY5" fmla="*/ 937549 h 1961147"/>
              <a:gd name="connsiteX6" fmla="*/ 0 w 4021747"/>
              <a:gd name="connsiteY6" fmla="*/ 1961147 h 1961147"/>
              <a:gd name="connsiteX0" fmla="*/ 0 w 4021747"/>
              <a:gd name="connsiteY0" fmla="*/ 1961147 h 1961147"/>
              <a:gd name="connsiteX1" fmla="*/ 1442268 w 4021747"/>
              <a:gd name="connsiteY1" fmla="*/ 595335 h 1961147"/>
              <a:gd name="connsiteX2" fmla="*/ 3033939 w 4021747"/>
              <a:gd name="connsiteY2" fmla="*/ 46756 h 1961147"/>
              <a:gd name="connsiteX3" fmla="*/ 4021747 w 4021747"/>
              <a:gd name="connsiteY3" fmla="*/ 0 h 1961147"/>
              <a:gd name="connsiteX4" fmla="*/ 3998597 w 4021747"/>
              <a:gd name="connsiteY4" fmla="*/ 937549 h 1961147"/>
              <a:gd name="connsiteX5" fmla="*/ 2996930 w 4021747"/>
              <a:gd name="connsiteY5" fmla="*/ 973644 h 1961147"/>
              <a:gd name="connsiteX6" fmla="*/ 0 w 4021747"/>
              <a:gd name="connsiteY6" fmla="*/ 1961147 h 1961147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840520 w 3865337"/>
              <a:gd name="connsiteY5" fmla="*/ 973644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85858 w 3865337"/>
              <a:gd name="connsiteY1" fmla="*/ 595335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877529 w 3865337"/>
              <a:gd name="connsiteY2" fmla="*/ 46756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1225700 w 3865337"/>
              <a:gd name="connsiteY1" fmla="*/ 53517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865337"/>
              <a:gd name="connsiteY0" fmla="*/ 1864895 h 1864895"/>
              <a:gd name="connsiteX1" fmla="*/ 912879 w 3865337"/>
              <a:gd name="connsiteY1" fmla="*/ 691587 h 1864895"/>
              <a:gd name="connsiteX2" fmla="*/ 2263918 w 3865337"/>
              <a:gd name="connsiteY2" fmla="*/ 70819 h 1864895"/>
              <a:gd name="connsiteX3" fmla="*/ 3865337 w 3865337"/>
              <a:gd name="connsiteY3" fmla="*/ 0 h 1864895"/>
              <a:gd name="connsiteX4" fmla="*/ 3842187 w 3865337"/>
              <a:gd name="connsiteY4" fmla="*/ 937549 h 1864895"/>
              <a:gd name="connsiteX5" fmla="*/ 2275036 w 3865337"/>
              <a:gd name="connsiteY5" fmla="*/ 1009739 h 1864895"/>
              <a:gd name="connsiteX6" fmla="*/ 0 w 3865337"/>
              <a:gd name="connsiteY6" fmla="*/ 1864895 h 1864895"/>
              <a:gd name="connsiteX0" fmla="*/ 0 w 3985653"/>
              <a:gd name="connsiteY0" fmla="*/ 1961148 h 1961148"/>
              <a:gd name="connsiteX1" fmla="*/ 1033195 w 3985653"/>
              <a:gd name="connsiteY1" fmla="*/ 691587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1961148 h 1961148"/>
              <a:gd name="connsiteX1" fmla="*/ 1954395 w 3985653"/>
              <a:gd name="connsiteY1" fmla="*/ 726864 h 1961148"/>
              <a:gd name="connsiteX2" fmla="*/ 2384234 w 3985653"/>
              <a:gd name="connsiteY2" fmla="*/ 70819 h 1961148"/>
              <a:gd name="connsiteX3" fmla="*/ 3985653 w 3985653"/>
              <a:gd name="connsiteY3" fmla="*/ 0 h 1961148"/>
              <a:gd name="connsiteX4" fmla="*/ 3962503 w 3985653"/>
              <a:gd name="connsiteY4" fmla="*/ 937549 h 1961148"/>
              <a:gd name="connsiteX5" fmla="*/ 2395352 w 3985653"/>
              <a:gd name="connsiteY5" fmla="*/ 1009739 h 1961148"/>
              <a:gd name="connsiteX6" fmla="*/ 0 w 3985653"/>
              <a:gd name="connsiteY6" fmla="*/ 1961148 h 1961148"/>
              <a:gd name="connsiteX0" fmla="*/ 0 w 3985653"/>
              <a:gd name="connsiteY0" fmla="*/ 2437139 h 2437139"/>
              <a:gd name="connsiteX1" fmla="*/ 1954395 w 3985653"/>
              <a:gd name="connsiteY1" fmla="*/ 1202855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712888 w 3985653"/>
              <a:gd name="connsiteY2" fmla="*/ 0 h 2437139"/>
              <a:gd name="connsiteX3" fmla="*/ 3985653 w 3985653"/>
              <a:gd name="connsiteY3" fmla="*/ 475991 h 2437139"/>
              <a:gd name="connsiteX4" fmla="*/ 3962503 w 3985653"/>
              <a:gd name="connsiteY4" fmla="*/ 1413540 h 2437139"/>
              <a:gd name="connsiteX5" fmla="*/ 2395352 w 3985653"/>
              <a:gd name="connsiteY5" fmla="*/ 1485730 h 2437139"/>
              <a:gd name="connsiteX6" fmla="*/ 0 w 3985653"/>
              <a:gd name="connsiteY6" fmla="*/ 2437139 h 2437139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712888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395352 w 3962503"/>
              <a:gd name="connsiteY5" fmla="*/ 1485992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094190 w 3962503"/>
              <a:gd name="connsiteY5" fmla="*/ 1627104 h 2437401"/>
              <a:gd name="connsiteX6" fmla="*/ 0 w 3962503"/>
              <a:gd name="connsiteY6" fmla="*/ 2437401 h 2437401"/>
              <a:gd name="connsiteX0" fmla="*/ 0 w 3962503"/>
              <a:gd name="connsiteY0" fmla="*/ 2437401 h 2437401"/>
              <a:gd name="connsiteX1" fmla="*/ 1954395 w 3962503"/>
              <a:gd name="connsiteY1" fmla="*/ 938532 h 2437401"/>
              <a:gd name="connsiteX2" fmla="*/ 3881184 w 3962503"/>
              <a:gd name="connsiteY2" fmla="*/ 262 h 2437401"/>
              <a:gd name="connsiteX3" fmla="*/ 3950222 w 3962503"/>
              <a:gd name="connsiteY3" fmla="*/ 0 h 2437401"/>
              <a:gd name="connsiteX4" fmla="*/ 3962503 w 3962503"/>
              <a:gd name="connsiteY4" fmla="*/ 1413802 h 2437401"/>
              <a:gd name="connsiteX5" fmla="*/ 2120762 w 3962503"/>
              <a:gd name="connsiteY5" fmla="*/ 1803495 h 2437401"/>
              <a:gd name="connsiteX6" fmla="*/ 0 w 3962503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50222"/>
              <a:gd name="connsiteY0" fmla="*/ 2437401 h 2437401"/>
              <a:gd name="connsiteX1" fmla="*/ 1954395 w 3950222"/>
              <a:gd name="connsiteY1" fmla="*/ 938532 h 2437401"/>
              <a:gd name="connsiteX2" fmla="*/ 3881184 w 3950222"/>
              <a:gd name="connsiteY2" fmla="*/ 262 h 2437401"/>
              <a:gd name="connsiteX3" fmla="*/ 3950222 w 3950222"/>
              <a:gd name="connsiteY3" fmla="*/ 0 h 2437401"/>
              <a:gd name="connsiteX4" fmla="*/ 3944788 w 3950222"/>
              <a:gd name="connsiteY4" fmla="*/ 1572552 h 2437401"/>
              <a:gd name="connsiteX5" fmla="*/ 2120762 w 3950222"/>
              <a:gd name="connsiteY5" fmla="*/ 1803495 h 2437401"/>
              <a:gd name="connsiteX6" fmla="*/ 0 w 3950222"/>
              <a:gd name="connsiteY6" fmla="*/ 2437401 h 2437401"/>
              <a:gd name="connsiteX0" fmla="*/ 0 w 3971455"/>
              <a:gd name="connsiteY0" fmla="*/ 2437401 h 2437401"/>
              <a:gd name="connsiteX1" fmla="*/ 1954395 w 3971455"/>
              <a:gd name="connsiteY1" fmla="*/ 938532 h 2437401"/>
              <a:gd name="connsiteX2" fmla="*/ 3881184 w 3971455"/>
              <a:gd name="connsiteY2" fmla="*/ 262 h 2437401"/>
              <a:gd name="connsiteX3" fmla="*/ 3950222 w 3971455"/>
              <a:gd name="connsiteY3" fmla="*/ 0 h 2437401"/>
              <a:gd name="connsiteX4" fmla="*/ 3971361 w 3971455"/>
              <a:gd name="connsiteY4" fmla="*/ 1572552 h 2437401"/>
              <a:gd name="connsiteX5" fmla="*/ 2120762 w 3971455"/>
              <a:gd name="connsiteY5" fmla="*/ 1803495 h 2437401"/>
              <a:gd name="connsiteX6" fmla="*/ 0 w 3971455"/>
              <a:gd name="connsiteY6" fmla="*/ 2437401 h 2437401"/>
              <a:gd name="connsiteX0" fmla="*/ 0 w 3980289"/>
              <a:gd name="connsiteY0" fmla="*/ 2437401 h 2437401"/>
              <a:gd name="connsiteX1" fmla="*/ 1954395 w 3980289"/>
              <a:gd name="connsiteY1" fmla="*/ 938532 h 2437401"/>
              <a:gd name="connsiteX2" fmla="*/ 3881184 w 3980289"/>
              <a:gd name="connsiteY2" fmla="*/ 262 h 2437401"/>
              <a:gd name="connsiteX3" fmla="*/ 3950222 w 3980289"/>
              <a:gd name="connsiteY3" fmla="*/ 0 h 2437401"/>
              <a:gd name="connsiteX4" fmla="*/ 3980219 w 3980289"/>
              <a:gd name="connsiteY4" fmla="*/ 1572552 h 2437401"/>
              <a:gd name="connsiteX5" fmla="*/ 2120762 w 3980289"/>
              <a:gd name="connsiteY5" fmla="*/ 1803495 h 2437401"/>
              <a:gd name="connsiteX6" fmla="*/ 0 w 3980289"/>
              <a:gd name="connsiteY6" fmla="*/ 2437401 h 2437401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572290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56967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1954395 w 3985653"/>
              <a:gd name="connsiteY1" fmla="*/ 938270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37139 h 2437139"/>
              <a:gd name="connsiteX1" fmla="*/ 2125440 w 3985653"/>
              <a:gd name="connsiteY1" fmla="*/ 342193 h 2437139"/>
              <a:gd name="connsiteX2" fmla="*/ 3881184 w 3985653"/>
              <a:gd name="connsiteY2" fmla="*/ 0 h 2437139"/>
              <a:gd name="connsiteX3" fmla="*/ 3985653 w 3985653"/>
              <a:gd name="connsiteY3" fmla="*/ 17377 h 2437139"/>
              <a:gd name="connsiteX4" fmla="*/ 3980219 w 3985653"/>
              <a:gd name="connsiteY4" fmla="*/ 1603158 h 2437139"/>
              <a:gd name="connsiteX5" fmla="*/ 2120762 w 3985653"/>
              <a:gd name="connsiteY5" fmla="*/ 1803233 h 2437139"/>
              <a:gd name="connsiteX6" fmla="*/ 0 w 3985653"/>
              <a:gd name="connsiteY6" fmla="*/ 2437139 h 2437139"/>
              <a:gd name="connsiteX0" fmla="*/ 0 w 3985653"/>
              <a:gd name="connsiteY0" fmla="*/ 2419762 h 2419762"/>
              <a:gd name="connsiteX1" fmla="*/ 2125440 w 3985653"/>
              <a:gd name="connsiteY1" fmla="*/ 324816 h 2419762"/>
              <a:gd name="connsiteX2" fmla="*/ 3985653 w 3985653"/>
              <a:gd name="connsiteY2" fmla="*/ 0 h 2419762"/>
              <a:gd name="connsiteX3" fmla="*/ 3980219 w 3985653"/>
              <a:gd name="connsiteY3" fmla="*/ 1585781 h 2419762"/>
              <a:gd name="connsiteX4" fmla="*/ 2120762 w 3985653"/>
              <a:gd name="connsiteY4" fmla="*/ 1785856 h 2419762"/>
              <a:gd name="connsiteX5" fmla="*/ 0 w 3985653"/>
              <a:gd name="connsiteY5" fmla="*/ 2419762 h 2419762"/>
              <a:gd name="connsiteX0" fmla="*/ 0 w 4719721"/>
              <a:gd name="connsiteY0" fmla="*/ 2618454 h 2618454"/>
              <a:gd name="connsiteX1" fmla="*/ 2859508 w 4719721"/>
              <a:gd name="connsiteY1" fmla="*/ 324816 h 2618454"/>
              <a:gd name="connsiteX2" fmla="*/ 4719721 w 4719721"/>
              <a:gd name="connsiteY2" fmla="*/ 0 h 2618454"/>
              <a:gd name="connsiteX3" fmla="*/ 4714287 w 4719721"/>
              <a:gd name="connsiteY3" fmla="*/ 1585781 h 2618454"/>
              <a:gd name="connsiteX4" fmla="*/ 2854830 w 4719721"/>
              <a:gd name="connsiteY4" fmla="*/ 1785856 h 2618454"/>
              <a:gd name="connsiteX5" fmla="*/ 0 w 4719721"/>
              <a:gd name="connsiteY5" fmla="*/ 2618454 h 2618454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714287 w 4719721"/>
              <a:gd name="connsiteY3" fmla="*/ 1585781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719721"/>
              <a:gd name="connsiteY0" fmla="*/ 2661031 h 2661031"/>
              <a:gd name="connsiteX1" fmla="*/ 2859508 w 4719721"/>
              <a:gd name="connsiteY1" fmla="*/ 324816 h 2661031"/>
              <a:gd name="connsiteX2" fmla="*/ 4719721 w 4719721"/>
              <a:gd name="connsiteY2" fmla="*/ 0 h 2661031"/>
              <a:gd name="connsiteX3" fmla="*/ 4654668 w 4719721"/>
              <a:gd name="connsiteY3" fmla="*/ 1419568 h 2661031"/>
              <a:gd name="connsiteX4" fmla="*/ 2854830 w 4719721"/>
              <a:gd name="connsiteY4" fmla="*/ 1785856 h 2661031"/>
              <a:gd name="connsiteX5" fmla="*/ 0 w 4719721"/>
              <a:gd name="connsiteY5" fmla="*/ 2661031 h 2661031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1762111 h 2637286"/>
              <a:gd name="connsiteX5" fmla="*/ 0 w 4683949"/>
              <a:gd name="connsiteY5" fmla="*/ 2637286 h 2637286"/>
              <a:gd name="connsiteX0" fmla="*/ 0 w 4683949"/>
              <a:gd name="connsiteY0" fmla="*/ 2637286 h 2637286"/>
              <a:gd name="connsiteX1" fmla="*/ 2859508 w 4683949"/>
              <a:gd name="connsiteY1" fmla="*/ 301071 h 2637286"/>
              <a:gd name="connsiteX2" fmla="*/ 4683949 w 4683949"/>
              <a:gd name="connsiteY2" fmla="*/ 0 h 2637286"/>
              <a:gd name="connsiteX3" fmla="*/ 4654668 w 4683949"/>
              <a:gd name="connsiteY3" fmla="*/ 1395823 h 2637286"/>
              <a:gd name="connsiteX4" fmla="*/ 2854830 w 4683949"/>
              <a:gd name="connsiteY4" fmla="*/ 2047049 h 2637286"/>
              <a:gd name="connsiteX5" fmla="*/ 0 w 4683949"/>
              <a:gd name="connsiteY5" fmla="*/ 2637286 h 2637286"/>
              <a:gd name="connsiteX0" fmla="*/ 0 w 4040063"/>
              <a:gd name="connsiteY0" fmla="*/ 2779755 h 2779755"/>
              <a:gd name="connsiteX1" fmla="*/ 2215622 w 4040063"/>
              <a:gd name="connsiteY1" fmla="*/ 301071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3777642 w 4040063"/>
              <a:gd name="connsiteY1" fmla="*/ 111112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40063"/>
              <a:gd name="connsiteY0" fmla="*/ 2779755 h 2779755"/>
              <a:gd name="connsiteX1" fmla="*/ 795987 w 4040063"/>
              <a:gd name="connsiteY1" fmla="*/ 1073475 h 2779755"/>
              <a:gd name="connsiteX2" fmla="*/ 4040063 w 4040063"/>
              <a:gd name="connsiteY2" fmla="*/ 0 h 2779755"/>
              <a:gd name="connsiteX3" fmla="*/ 4010782 w 4040063"/>
              <a:gd name="connsiteY3" fmla="*/ 1395823 h 2779755"/>
              <a:gd name="connsiteX4" fmla="*/ 2210944 w 4040063"/>
              <a:gd name="connsiteY4" fmla="*/ 2047049 h 2779755"/>
              <a:gd name="connsiteX5" fmla="*/ 0 w 4040063"/>
              <a:gd name="connsiteY5" fmla="*/ 2779755 h 2779755"/>
              <a:gd name="connsiteX0" fmla="*/ 0 w 4012300"/>
              <a:gd name="connsiteY0" fmla="*/ 2687611 h 2687611"/>
              <a:gd name="connsiteX1" fmla="*/ 795987 w 4012300"/>
              <a:gd name="connsiteY1" fmla="*/ 981331 h 2687611"/>
              <a:gd name="connsiteX2" fmla="*/ 4012300 w 4012300"/>
              <a:gd name="connsiteY2" fmla="*/ 0 h 2687611"/>
              <a:gd name="connsiteX3" fmla="*/ 4010782 w 4012300"/>
              <a:gd name="connsiteY3" fmla="*/ 1303679 h 2687611"/>
              <a:gd name="connsiteX4" fmla="*/ 2210944 w 4012300"/>
              <a:gd name="connsiteY4" fmla="*/ 1954905 h 2687611"/>
              <a:gd name="connsiteX5" fmla="*/ 0 w 4012300"/>
              <a:gd name="connsiteY5" fmla="*/ 2687611 h 2687611"/>
              <a:gd name="connsiteX0" fmla="*/ 0 w 4012300"/>
              <a:gd name="connsiteY0" fmla="*/ 2687611 h 2687611"/>
              <a:gd name="connsiteX1" fmla="*/ 740461 w 4012300"/>
              <a:gd name="connsiteY1" fmla="*/ 1294620 h 2687611"/>
              <a:gd name="connsiteX2" fmla="*/ 4012300 w 4012300"/>
              <a:gd name="connsiteY2" fmla="*/ 0 h 2687611"/>
              <a:gd name="connsiteX3" fmla="*/ 4010782 w 4012300"/>
              <a:gd name="connsiteY3" fmla="*/ 1303679 h 2687611"/>
              <a:gd name="connsiteX4" fmla="*/ 2210944 w 4012300"/>
              <a:gd name="connsiteY4" fmla="*/ 1954905 h 2687611"/>
              <a:gd name="connsiteX5" fmla="*/ 0 w 4012300"/>
              <a:gd name="connsiteY5" fmla="*/ 2687611 h 2687611"/>
              <a:gd name="connsiteX0" fmla="*/ 0 w 4010861"/>
              <a:gd name="connsiteY0" fmla="*/ 2484895 h 2484895"/>
              <a:gd name="connsiteX1" fmla="*/ 740461 w 4010861"/>
              <a:gd name="connsiteY1" fmla="*/ 1091904 h 2484895"/>
              <a:gd name="connsiteX2" fmla="*/ 3984537 w 4010861"/>
              <a:gd name="connsiteY2" fmla="*/ 0 h 2484895"/>
              <a:gd name="connsiteX3" fmla="*/ 4010782 w 4010861"/>
              <a:gd name="connsiteY3" fmla="*/ 1100963 h 2484895"/>
              <a:gd name="connsiteX4" fmla="*/ 2210944 w 4010861"/>
              <a:gd name="connsiteY4" fmla="*/ 1752189 h 2484895"/>
              <a:gd name="connsiteX5" fmla="*/ 0 w 4010861"/>
              <a:gd name="connsiteY5" fmla="*/ 2484895 h 2484895"/>
              <a:gd name="connsiteX0" fmla="*/ 0 w 4010894"/>
              <a:gd name="connsiteY0" fmla="*/ 2484895 h 2484895"/>
              <a:gd name="connsiteX1" fmla="*/ 740461 w 4010894"/>
              <a:gd name="connsiteY1" fmla="*/ 1091904 h 2484895"/>
              <a:gd name="connsiteX2" fmla="*/ 3993791 w 4010894"/>
              <a:gd name="connsiteY2" fmla="*/ 0 h 2484895"/>
              <a:gd name="connsiteX3" fmla="*/ 4010782 w 4010894"/>
              <a:gd name="connsiteY3" fmla="*/ 1100963 h 2484895"/>
              <a:gd name="connsiteX4" fmla="*/ 2210944 w 4010894"/>
              <a:gd name="connsiteY4" fmla="*/ 1752189 h 2484895"/>
              <a:gd name="connsiteX5" fmla="*/ 0 w 4010894"/>
              <a:gd name="connsiteY5" fmla="*/ 2484895 h 2484895"/>
              <a:gd name="connsiteX0" fmla="*/ 0 w 4021554"/>
              <a:gd name="connsiteY0" fmla="*/ 2503324 h 2503324"/>
              <a:gd name="connsiteX1" fmla="*/ 740461 w 4021554"/>
              <a:gd name="connsiteY1" fmla="*/ 1110333 h 2503324"/>
              <a:gd name="connsiteX2" fmla="*/ 4021554 w 4021554"/>
              <a:gd name="connsiteY2" fmla="*/ 0 h 2503324"/>
              <a:gd name="connsiteX3" fmla="*/ 4010782 w 4021554"/>
              <a:gd name="connsiteY3" fmla="*/ 1119392 h 2503324"/>
              <a:gd name="connsiteX4" fmla="*/ 2210944 w 4021554"/>
              <a:gd name="connsiteY4" fmla="*/ 1770618 h 2503324"/>
              <a:gd name="connsiteX5" fmla="*/ 0 w 4021554"/>
              <a:gd name="connsiteY5" fmla="*/ 2503324 h 2503324"/>
              <a:gd name="connsiteX0" fmla="*/ 0 w 4038657"/>
              <a:gd name="connsiteY0" fmla="*/ 2503324 h 2503324"/>
              <a:gd name="connsiteX1" fmla="*/ 740461 w 4038657"/>
              <a:gd name="connsiteY1" fmla="*/ 1110333 h 2503324"/>
              <a:gd name="connsiteX2" fmla="*/ 4021554 w 4038657"/>
              <a:gd name="connsiteY2" fmla="*/ 0 h 2503324"/>
              <a:gd name="connsiteX3" fmla="*/ 4038545 w 4038657"/>
              <a:gd name="connsiteY3" fmla="*/ 1156249 h 2503324"/>
              <a:gd name="connsiteX4" fmla="*/ 2210944 w 4038657"/>
              <a:gd name="connsiteY4" fmla="*/ 1770618 h 2503324"/>
              <a:gd name="connsiteX5" fmla="*/ 0 w 4038657"/>
              <a:gd name="connsiteY5" fmla="*/ 2503324 h 2503324"/>
              <a:gd name="connsiteX0" fmla="*/ 0 w 4038657"/>
              <a:gd name="connsiteY0" fmla="*/ 2374323 h 2374323"/>
              <a:gd name="connsiteX1" fmla="*/ 740461 w 4038657"/>
              <a:gd name="connsiteY1" fmla="*/ 981332 h 2374323"/>
              <a:gd name="connsiteX2" fmla="*/ 4021554 w 4038657"/>
              <a:gd name="connsiteY2" fmla="*/ 0 h 2374323"/>
              <a:gd name="connsiteX3" fmla="*/ 4038545 w 4038657"/>
              <a:gd name="connsiteY3" fmla="*/ 1027248 h 2374323"/>
              <a:gd name="connsiteX4" fmla="*/ 2210944 w 4038657"/>
              <a:gd name="connsiteY4" fmla="*/ 1641617 h 2374323"/>
              <a:gd name="connsiteX5" fmla="*/ 0 w 4038657"/>
              <a:gd name="connsiteY5" fmla="*/ 2374323 h 2374323"/>
              <a:gd name="connsiteX0" fmla="*/ 0 w 4038657"/>
              <a:gd name="connsiteY0" fmla="*/ 2374323 h 2374323"/>
              <a:gd name="connsiteX1" fmla="*/ 694190 w 4038657"/>
              <a:gd name="connsiteY1" fmla="*/ 1110333 h 2374323"/>
              <a:gd name="connsiteX2" fmla="*/ 4021554 w 4038657"/>
              <a:gd name="connsiteY2" fmla="*/ 0 h 2374323"/>
              <a:gd name="connsiteX3" fmla="*/ 4038545 w 4038657"/>
              <a:gd name="connsiteY3" fmla="*/ 1027248 h 2374323"/>
              <a:gd name="connsiteX4" fmla="*/ 2210944 w 4038657"/>
              <a:gd name="connsiteY4" fmla="*/ 1641617 h 2374323"/>
              <a:gd name="connsiteX5" fmla="*/ 0 w 4038657"/>
              <a:gd name="connsiteY5" fmla="*/ 2374323 h 2374323"/>
              <a:gd name="connsiteX0" fmla="*/ 0 w 4029487"/>
              <a:gd name="connsiteY0" fmla="*/ 2374323 h 2374323"/>
              <a:gd name="connsiteX1" fmla="*/ 694190 w 4029487"/>
              <a:gd name="connsiteY1" fmla="*/ 1110333 h 2374323"/>
              <a:gd name="connsiteX2" fmla="*/ 4021554 w 4029487"/>
              <a:gd name="connsiteY2" fmla="*/ 0 h 2374323"/>
              <a:gd name="connsiteX3" fmla="*/ 4029291 w 4029487"/>
              <a:gd name="connsiteY3" fmla="*/ 1082536 h 2374323"/>
              <a:gd name="connsiteX4" fmla="*/ 2210944 w 4029487"/>
              <a:gd name="connsiteY4" fmla="*/ 1641617 h 2374323"/>
              <a:gd name="connsiteX5" fmla="*/ 0 w 4029487"/>
              <a:gd name="connsiteY5" fmla="*/ 2374323 h 237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9487" h="2374323">
                <a:moveTo>
                  <a:pt x="0" y="2374323"/>
                </a:moveTo>
                <a:lnTo>
                  <a:pt x="694190" y="1110333"/>
                </a:lnTo>
                <a:lnTo>
                  <a:pt x="4021554" y="0"/>
                </a:lnTo>
                <a:cubicBezTo>
                  <a:pt x="4019743" y="524184"/>
                  <a:pt x="4031102" y="558352"/>
                  <a:pt x="4029291" y="1082536"/>
                </a:cubicBezTo>
                <a:lnTo>
                  <a:pt x="2210944" y="1641617"/>
                </a:lnTo>
                <a:lnTo>
                  <a:pt x="0" y="2374323"/>
                </a:lnTo>
                <a:close/>
              </a:path>
            </a:pathLst>
          </a:custGeom>
          <a:solidFill>
            <a:srgbClr val="F8C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HB 2017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51791"/>
              </p:ext>
            </p:extLst>
          </p:nvPr>
        </p:nvGraphicFramePr>
        <p:xfrm>
          <a:off x="628650" y="2777497"/>
          <a:ext cx="7886700" cy="4100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2697480" y="3300244"/>
            <a:ext cx="4790571" cy="1374864"/>
            <a:chOff x="2697480" y="1952536"/>
            <a:chExt cx="4790571" cy="1374864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697480" y="1952536"/>
              <a:ext cx="4790571" cy="1374864"/>
            </a:xfrm>
            <a:prstGeom prst="line">
              <a:avLst/>
            </a:prstGeom>
            <a:ln w="73025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697480" y="2651760"/>
              <a:ext cx="695524" cy="675640"/>
            </a:xfrm>
            <a:prstGeom prst="line">
              <a:avLst/>
            </a:prstGeom>
            <a:ln w="73025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393440" y="1957616"/>
              <a:ext cx="4064000" cy="694144"/>
            </a:xfrm>
            <a:prstGeom prst="line">
              <a:avLst/>
            </a:prstGeom>
            <a:ln w="73025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804160" y="6641068"/>
            <a:ext cx="357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356" y="2118759"/>
            <a:ext cx="522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Five year ramp up of new service – fastest that supply of mechanics and bus maintenance availability will allow.</a:t>
            </a:r>
            <a:endParaRPr lang="en-US" sz="160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1356" y="970579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  <p:sp>
        <p:nvSpPr>
          <p:cNvPr id="15" name="TextBox 14"/>
          <p:cNvSpPr txBox="1"/>
          <p:nvPr/>
        </p:nvSpPr>
        <p:spPr>
          <a:xfrm>
            <a:off x="71355" y="2689293"/>
            <a:ext cx="5220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Improvements in the early years may be weighted towards non-peak improvements: earlier/later service, midday service, and weekend service.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818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2795" y="913571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5-Year HB2017 Funding Allocation</a:t>
            </a:r>
            <a:endParaRPr lang="en-US" kern="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857052"/>
              </p:ext>
            </p:extLst>
          </p:nvPr>
        </p:nvGraphicFramePr>
        <p:xfrm>
          <a:off x="228600" y="182880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0"/>
          <p:cNvSpPr txBox="1"/>
          <p:nvPr/>
        </p:nvSpPr>
        <p:spPr>
          <a:xfrm>
            <a:off x="4572000" y="3124200"/>
            <a:ext cx="1792855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Low Income Fare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$12 mil (22%)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215599" y="3935336"/>
            <a:ext cx="1803650" cy="9233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FY19 Service </a:t>
            </a:r>
          </a:p>
          <a:p>
            <a:r>
              <a:rPr lang="en-US" sz="1400" b="1" dirty="0"/>
              <a:t>Proposal $4 mil (7</a:t>
            </a:r>
            <a:r>
              <a:rPr lang="en-US" sz="1400" b="1" dirty="0" smtClean="0"/>
              <a:t>%),</a:t>
            </a:r>
            <a:r>
              <a:rPr lang="en-US" sz="1400" b="1" dirty="0"/>
              <a:t> </a:t>
            </a:r>
            <a:r>
              <a:rPr lang="en-US" sz="1200" b="1" dirty="0" smtClean="0">
                <a:solidFill>
                  <a:srgbClr val="FF6600"/>
                </a:solidFill>
              </a:rPr>
              <a:t>Approx. 1,600 weekly vehicle hours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2250722" y="4005590"/>
            <a:ext cx="22098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Remaining HB2017 Funding $36 </a:t>
            </a:r>
            <a:r>
              <a:rPr lang="en-US" sz="1400" b="1" dirty="0">
                <a:solidFill>
                  <a:schemeClr val="bg1"/>
                </a:solidFill>
              </a:rPr>
              <a:t>mil (</a:t>
            </a:r>
            <a:r>
              <a:rPr lang="en-US" sz="1400" b="1" dirty="0" smtClean="0">
                <a:solidFill>
                  <a:schemeClr val="bg1"/>
                </a:solidFill>
              </a:rPr>
              <a:t>66%)</a:t>
            </a:r>
            <a:endParaRPr lang="en-US" sz="1200" b="1" dirty="0">
              <a:solidFill>
                <a:srgbClr val="FF66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289254" y="5111617"/>
            <a:ext cx="948923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/>
          <p:cNvSpPr txBox="1"/>
          <p:nvPr/>
        </p:nvSpPr>
        <p:spPr>
          <a:xfrm>
            <a:off x="7215599" y="5473207"/>
            <a:ext cx="1297150" cy="7386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Regional</a:t>
            </a:r>
          </a:p>
          <a:p>
            <a:r>
              <a:rPr lang="en-US" sz="1400" b="1" dirty="0" smtClean="0"/>
              <a:t>Coordination</a:t>
            </a:r>
          </a:p>
          <a:p>
            <a:r>
              <a:rPr lang="en-US" sz="1400" b="1" dirty="0" smtClean="0"/>
              <a:t>$3m (5%)</a:t>
            </a:r>
            <a:endParaRPr lang="en-US" sz="1400" b="1" dirty="0"/>
          </a:p>
        </p:txBody>
      </p:sp>
      <p:sp>
        <p:nvSpPr>
          <p:cNvPr id="11" name="TextBox 8"/>
          <p:cNvSpPr txBox="1"/>
          <p:nvPr/>
        </p:nvSpPr>
        <p:spPr>
          <a:xfrm>
            <a:off x="6504863" y="1975855"/>
            <a:ext cx="1228221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$55 mil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248400" y="4296926"/>
            <a:ext cx="942049" cy="15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1356" y="838200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5-Year HB2017 Funding Allocation</a:t>
            </a:r>
            <a:endParaRPr lang="en-US" kern="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857052"/>
              </p:ext>
            </p:extLst>
          </p:nvPr>
        </p:nvGraphicFramePr>
        <p:xfrm>
          <a:off x="228600" y="182880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8"/>
          <p:cNvSpPr txBox="1"/>
          <p:nvPr/>
        </p:nvSpPr>
        <p:spPr>
          <a:xfrm>
            <a:off x="7090002" y="1905000"/>
            <a:ext cx="1228221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$55 mil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955503"/>
              </p:ext>
            </p:extLst>
          </p:nvPr>
        </p:nvGraphicFramePr>
        <p:xfrm>
          <a:off x="457200" y="1828800"/>
          <a:ext cx="7924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2"/>
          <p:cNvSpPr txBox="1"/>
          <p:nvPr/>
        </p:nvSpPr>
        <p:spPr>
          <a:xfrm>
            <a:off x="3314700" y="4764846"/>
            <a:ext cx="2209800" cy="110799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FY20-23 service improvements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 $19 </a:t>
            </a:r>
            <a:r>
              <a:rPr lang="en-US" sz="1400" b="1" dirty="0">
                <a:solidFill>
                  <a:schemeClr val="bg1"/>
                </a:solidFill>
              </a:rPr>
              <a:t>mil </a:t>
            </a:r>
            <a:r>
              <a:rPr lang="en-US" sz="1400" b="1" dirty="0" smtClean="0">
                <a:solidFill>
                  <a:schemeClr val="bg1"/>
                </a:solidFill>
              </a:rPr>
              <a:t>(35%)</a:t>
            </a:r>
          </a:p>
          <a:p>
            <a:r>
              <a:rPr lang="en-US" sz="1200" b="1" dirty="0" smtClean="0">
                <a:solidFill>
                  <a:srgbClr val="FF6600"/>
                </a:solidFill>
              </a:rPr>
              <a:t>Approx. 4,700 weekly</a:t>
            </a:r>
          </a:p>
          <a:p>
            <a:r>
              <a:rPr lang="en-US" sz="1200" b="1" dirty="0" smtClean="0">
                <a:solidFill>
                  <a:srgbClr val="FF6600"/>
                </a:solidFill>
              </a:rPr>
              <a:t>vehicle hours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4457700" y="2872145"/>
            <a:ext cx="1792855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Low Income Fare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$12 mil (22%)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148976" y="3908357"/>
            <a:ext cx="1803650" cy="9233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FY19 Service </a:t>
            </a:r>
          </a:p>
          <a:p>
            <a:r>
              <a:rPr lang="en-US" sz="1400" b="1" dirty="0"/>
              <a:t>Proposal $4 mil (7</a:t>
            </a:r>
            <a:r>
              <a:rPr lang="en-US" sz="1400" b="1" dirty="0" smtClean="0"/>
              <a:t>%),</a:t>
            </a:r>
            <a:r>
              <a:rPr lang="en-US" sz="1400" b="1" dirty="0"/>
              <a:t> </a:t>
            </a:r>
            <a:r>
              <a:rPr lang="en-US" sz="1200" b="1" dirty="0" smtClean="0">
                <a:solidFill>
                  <a:srgbClr val="FF6600"/>
                </a:solidFill>
              </a:rPr>
              <a:t>Approx. 1,600 weekly vehicle hours</a:t>
            </a:r>
            <a:endParaRPr lang="en-US" sz="1200" b="1" dirty="0">
              <a:solidFill>
                <a:srgbClr val="FF66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222631" y="5084638"/>
            <a:ext cx="948923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/>
          <p:cNvSpPr txBox="1"/>
          <p:nvPr/>
        </p:nvSpPr>
        <p:spPr>
          <a:xfrm>
            <a:off x="7148976" y="5446228"/>
            <a:ext cx="1297150" cy="7386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Regional</a:t>
            </a:r>
          </a:p>
          <a:p>
            <a:r>
              <a:rPr lang="en-US" sz="1400" b="1" dirty="0" smtClean="0"/>
              <a:t>Coordination</a:t>
            </a:r>
          </a:p>
          <a:p>
            <a:r>
              <a:rPr lang="en-US" sz="1400" b="1" dirty="0" smtClean="0"/>
              <a:t>$3m (5%)</a:t>
            </a:r>
            <a:endParaRPr lang="en-US" sz="14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81777" y="4269947"/>
            <a:ext cx="942049" cy="15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2"/>
          <p:cNvSpPr txBox="1"/>
          <p:nvPr/>
        </p:nvSpPr>
        <p:spPr>
          <a:xfrm>
            <a:off x="2433556" y="3408869"/>
            <a:ext cx="22098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Capital Purchases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$17 mil (31%)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1356" y="838200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85656" y="1593214"/>
            <a:ext cx="8915400" cy="498000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Summary of needs: 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Interim bus facility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US" sz="2300" kern="0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 bus base</a:t>
            </a:r>
            <a:endParaRPr lang="en-US" sz="2300" kern="0" dirty="0" smtClean="0">
              <a:solidFill>
                <a:srgbClr val="FF0000"/>
              </a:solidFill>
            </a:endParaRP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New Buses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Training space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Hiring (operators, mechanics, etc.)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Electric vs. standard buses: </a:t>
            </a:r>
          </a:p>
          <a:p>
            <a:pPr lvl="2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capital delta is ~$300k but coming down.  Lifecycle costs lower if battery life achieved, but additional charging infrastructure and facility costs needed.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2300" kern="0" dirty="0" smtClean="0">
                <a:solidFill>
                  <a:schemeClr val="bg2">
                    <a:lumMod val="50000"/>
                  </a:schemeClr>
                </a:solidFill>
              </a:rPr>
              <a:t>Articulated vs. standard buses:  </a:t>
            </a:r>
          </a:p>
          <a:p>
            <a:pPr lvl="2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capital delta is ~$300k per bus, but provide ~50-60% greater passenger capacity, plus additional facility costs.</a:t>
            </a:r>
          </a:p>
        </p:txBody>
      </p:sp>
    </p:spTree>
    <p:extLst>
      <p:ext uri="{BB962C8B-B14F-4D97-AF65-F5344CB8AC3E}">
        <p14:creationId xmlns:p14="http://schemas.microsoft.com/office/powerpoint/2010/main" val="23194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16933" y="1073786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Operations and Capital Constraints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57400" y="2971800"/>
            <a:ext cx="50292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b="1" kern="0" dirty="0" smtClean="0">
                <a:solidFill>
                  <a:schemeClr val="bg2">
                    <a:lumMod val="50000"/>
                  </a:schemeClr>
                </a:solidFill>
              </a:rPr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10521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16933" y="1073786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Updates</a:t>
            </a:r>
            <a:endParaRPr lang="en-US" kern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8378" y="2066592"/>
            <a:ext cx="7886700" cy="457200"/>
          </a:xfrm>
        </p:spPr>
        <p:txBody>
          <a:bodyPr/>
          <a:lstStyle/>
          <a:p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Public Workshops</a:t>
            </a:r>
            <a:endParaRPr lang="en-US" sz="24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8378" y="2523792"/>
            <a:ext cx="7886700" cy="29626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4 Workshops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East Portland/East Multnomah County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North/Northeast Portland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Clackamas County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Washington County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In April &amp; May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IRCO – designing, promoting and facilitating the workshops 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343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16933" y="1073786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Updates</a:t>
            </a:r>
            <a:endParaRPr lang="en-US" kern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1" y="2066592"/>
            <a:ext cx="7886700" cy="457200"/>
          </a:xfrm>
        </p:spPr>
        <p:txBody>
          <a:bodyPr/>
          <a:lstStyle/>
          <a:p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Regional Coordination Selection Process</a:t>
            </a:r>
            <a:endParaRPr lang="en-US" sz="24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523792"/>
            <a:ext cx="8418689" cy="29626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$3 mil set aside for regional coordination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Connecting out of district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Last mile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Developing a process to decide what projects to fund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A committee will make selections</a:t>
            </a:r>
            <a:r>
              <a:rPr lang="en-US" sz="2400" kern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and recommendation to the HB2017 Transit Advisory Committee</a:t>
            </a:r>
          </a:p>
        </p:txBody>
      </p:sp>
    </p:spTree>
    <p:extLst>
      <p:ext uri="{BB962C8B-B14F-4D97-AF65-F5344CB8AC3E}">
        <p14:creationId xmlns:p14="http://schemas.microsoft.com/office/powerpoint/2010/main" val="27814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Public Comment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7500" t="37037" r="37083" b="25185"/>
          <a:stretch/>
        </p:blipFill>
        <p:spPr>
          <a:xfrm>
            <a:off x="0" y="2362200"/>
            <a:ext cx="914101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-16933" y="1073786"/>
            <a:ext cx="9144000" cy="7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327A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Next Meeting: April 20</a:t>
            </a:r>
            <a:r>
              <a:rPr lang="en-US" kern="0" baseline="30000" dirty="0" smtClean="0"/>
              <a:t>th</a:t>
            </a:r>
            <a:r>
              <a:rPr lang="en-US" kern="0" dirty="0" smtClean="0"/>
              <a:t> or 27</a:t>
            </a:r>
            <a:r>
              <a:rPr lang="en-US" kern="0" baseline="30000" dirty="0" smtClean="0"/>
              <a:t>th</a:t>
            </a:r>
            <a:r>
              <a:rPr lang="en-US" kern="0" dirty="0" smtClean="0"/>
              <a:t>?</a:t>
            </a:r>
            <a:endParaRPr lang="en-US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2057400"/>
            <a:ext cx="7772400" cy="4191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Currently scheduled for the 20</a:t>
            </a:r>
            <a:r>
              <a:rPr lang="en-US" sz="2400" kern="0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.  Can we move to the 27</a:t>
            </a:r>
            <a:r>
              <a:rPr lang="en-US" sz="2400" kern="0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Other investments:</a:t>
            </a:r>
          </a:p>
          <a:p>
            <a:pPr lvl="1"/>
            <a:r>
              <a:rPr lang="en-US" sz="2000" kern="0" dirty="0" smtClean="0"/>
              <a:t>Electric Bus</a:t>
            </a:r>
          </a:p>
          <a:p>
            <a:pPr lvl="1"/>
            <a:r>
              <a:rPr lang="en-US" sz="2000" kern="0" dirty="0" smtClean="0"/>
              <a:t>Articulated Bus</a:t>
            </a:r>
          </a:p>
          <a:p>
            <a:pPr lvl="1"/>
            <a:r>
              <a:rPr lang="en-US" sz="2000" kern="0" dirty="0" smtClean="0"/>
              <a:t>System Capital</a:t>
            </a:r>
          </a:p>
          <a:p>
            <a:pPr lvl="1"/>
            <a:r>
              <a:rPr lang="en-US" sz="2000" kern="0" dirty="0" smtClean="0"/>
              <a:t>Enhanced Transit</a:t>
            </a:r>
            <a:endParaRPr lang="en-US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Public Workshops Update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bg2">
                    <a:lumMod val="50000"/>
                  </a:schemeClr>
                </a:solidFill>
              </a:rPr>
              <a:t>Regional Coordination Selection Process Update</a:t>
            </a:r>
          </a:p>
        </p:txBody>
      </p:sp>
    </p:spTree>
    <p:extLst>
      <p:ext uri="{BB962C8B-B14F-4D97-AF65-F5344CB8AC3E}">
        <p14:creationId xmlns:p14="http://schemas.microsoft.com/office/powerpoint/2010/main" val="28743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228600" y="1905000"/>
            <a:ext cx="8718934" cy="356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12500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B43F"/>
              </a:buClr>
              <a:buChar char="»"/>
              <a:defRPr sz="2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/>
              <a:t>HB2017 rules require we add an “out of district” person to our committee.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 smtClean="0"/>
              <a:t>Provides an opportunity to expand the committee by 3 people: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Out of district representative: Dwight Brashear, SMART, Wilsonville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Environmental justice representative: </a:t>
            </a:r>
            <a:r>
              <a:rPr lang="en-US" sz="2000" kern="0" dirty="0" err="1" smtClean="0"/>
              <a:t>Huy</a:t>
            </a:r>
            <a:r>
              <a:rPr lang="en-US" sz="2000" kern="0" dirty="0" smtClean="0"/>
              <a:t> Ong, OPAL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Public schools representative: Aron </a:t>
            </a:r>
            <a:r>
              <a:rPr lang="en-US" sz="2000" kern="0" dirty="0" err="1" smtClean="0"/>
              <a:t>Carleson</a:t>
            </a:r>
            <a:r>
              <a:rPr lang="en-US" sz="2000" kern="0" dirty="0" smtClean="0"/>
              <a:t>, Hillsboro Schools 					       Foundation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27878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14400"/>
          </a:xfrm>
        </p:spPr>
        <p:txBody>
          <a:bodyPr/>
          <a:lstStyle/>
          <a:p>
            <a:pPr algn="ctr"/>
            <a:r>
              <a:rPr lang="en-US" sz="3200" dirty="0" smtClean="0"/>
              <a:t>Committee Expansion Proposal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80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85800"/>
          </a:xfrm>
        </p:spPr>
        <p:txBody>
          <a:bodyPr/>
          <a:lstStyle/>
          <a:p>
            <a:r>
              <a:rPr lang="en-US" dirty="0" smtClean="0"/>
              <a:t>High Percentage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8001000" cy="2362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Poverty </a:t>
            </a:r>
            <a:r>
              <a:rPr lang="en-US" sz="2400" dirty="0"/>
              <a:t>d</a:t>
            </a:r>
            <a:r>
              <a:rPr lang="en-US" sz="2400" dirty="0" smtClean="0"/>
              <a:t>efinition: 200% of Federal Poverty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What is “high percentage”?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Requests from 2/23 meeting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Look at percentage intervals between 30%-50%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Look at raw numbers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Consider factors other than census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6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tmppt_E3</Template>
  <TotalTime>111011</TotalTime>
  <Words>878</Words>
  <Application>Microsoft Office PowerPoint</Application>
  <PresentationFormat>On-screen Show (4:3)</PresentationFormat>
  <Paragraphs>235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Theme1</vt:lpstr>
      <vt:lpstr>HB 2017 Transit Advisory Committee  March 23, 2018</vt:lpstr>
      <vt:lpstr>Meeting Agenda</vt:lpstr>
      <vt:lpstr>Public Comment</vt:lpstr>
      <vt:lpstr>Committee Expansion Proposal</vt:lpstr>
      <vt:lpstr>High Percentage Poverty</vt:lpstr>
      <vt:lpstr>PowerPoint Presentation</vt:lpstr>
      <vt:lpstr>PowerPoint Presentation</vt:lpstr>
      <vt:lpstr>PowerPoint Presentation</vt:lpstr>
      <vt:lpstr>PowerPoint Presentation</vt:lpstr>
      <vt:lpstr>High Percentage Poverty</vt:lpstr>
      <vt:lpstr>High Percentage Poverty</vt:lpstr>
      <vt:lpstr>Big Opportunities – Big Questions:</vt:lpstr>
      <vt:lpstr>Constraints</vt:lpstr>
      <vt:lpstr>Revenue Concepts</vt:lpstr>
      <vt:lpstr>Revenue Concepts</vt:lpstr>
      <vt:lpstr>Revenue Concepts</vt:lpstr>
      <vt:lpstr>PowerPoint Presentation</vt:lpstr>
      <vt:lpstr>PowerPoint Presentation</vt:lpstr>
      <vt:lpstr>PowerPoint Presentation</vt:lpstr>
      <vt:lpstr>PowerPoint Presentation</vt:lpstr>
      <vt:lpstr>Buses and Facility Capacity: Base and Increment</vt:lpstr>
      <vt:lpstr>Buses and Facility Capacity: Base, Increment and HB 2017</vt:lpstr>
      <vt:lpstr>HB2017 “Ramp Up</vt:lpstr>
      <vt:lpstr>PowerPoint Presentation</vt:lpstr>
      <vt:lpstr>PowerPoint Presentation</vt:lpstr>
      <vt:lpstr>PowerPoint Presentation</vt:lpstr>
      <vt:lpstr>PowerPoint Presentation</vt:lpstr>
      <vt:lpstr>Public Workshops</vt:lpstr>
      <vt:lpstr>Regional Coordination Selection Process</vt:lpstr>
      <vt:lpstr>PowerPoint Presentation</vt:lpstr>
    </vt:vector>
  </TitlesOfParts>
  <Company>TRI-MET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goodwind</dc:creator>
  <cp:lastModifiedBy>Mills, Tom</cp:lastModifiedBy>
  <cp:revision>2358</cp:revision>
  <cp:lastPrinted>2018-03-16T20:35:02Z</cp:lastPrinted>
  <dcterms:created xsi:type="dcterms:W3CDTF">2014-04-22T15:20:49Z</dcterms:created>
  <dcterms:modified xsi:type="dcterms:W3CDTF">2018-04-12T00:30:17Z</dcterms:modified>
</cp:coreProperties>
</file>